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85" r:id="rId5"/>
    <p:sldId id="272" r:id="rId6"/>
    <p:sldId id="286" r:id="rId7"/>
    <p:sldId id="275" r:id="rId8"/>
    <p:sldId id="287" r:id="rId9"/>
    <p:sldId id="276" r:id="rId10"/>
    <p:sldId id="282" r:id="rId11"/>
    <p:sldId id="267" r:id="rId12"/>
    <p:sldId id="268" r:id="rId13"/>
    <p:sldId id="273" r:id="rId14"/>
    <p:sldId id="281" r:id="rId15"/>
    <p:sldId id="284" r:id="rId16"/>
    <p:sldId id="274" r:id="rId17"/>
    <p:sldId id="270" r:id="rId18"/>
    <p:sldId id="280" r:id="rId19"/>
    <p:sldId id="278" r:id="rId20"/>
    <p:sldId id="277" r:id="rId21"/>
    <p:sldId id="279" r:id="rId22"/>
  </p:sldIdLst>
  <p:sldSz cx="12192000" cy="6858000"/>
  <p:notesSz cx="6858000" cy="9144000"/>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snapToGrid="0">
      <p:cViewPr varScale="1">
        <p:scale>
          <a:sx n="116" d="100"/>
          <a:sy n="116" d="100"/>
        </p:scale>
        <p:origin x="3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fr-F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fr-FR"/>
          </a:p>
        </p:txBody>
      </p:sp>
      <p:sp>
        <p:nvSpPr>
          <p:cNvPr id="4" name="Espaço Reservado para Data 3"/>
          <p:cNvSpPr>
            <a:spLocks noGrp="1"/>
          </p:cNvSpPr>
          <p:nvPr>
            <p:ph type="dt" sz="half" idx="10"/>
          </p:nvPr>
        </p:nvSpPr>
        <p:spPr/>
        <p:txBody>
          <a:bodyPr/>
          <a:lstStyle/>
          <a:p>
            <a:fld id="{ED8A4E4D-089C-4F8C-ACE1-D3B3B6EF333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233249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fr-F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Data 3"/>
          <p:cNvSpPr>
            <a:spLocks noGrp="1"/>
          </p:cNvSpPr>
          <p:nvPr>
            <p:ph type="dt" sz="half" idx="10"/>
          </p:nvPr>
        </p:nvSpPr>
        <p:spPr/>
        <p:txBody>
          <a:bodyPr/>
          <a:lstStyle/>
          <a:p>
            <a:fld id="{ED8A4E4D-089C-4F8C-ACE1-D3B3B6EF333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378982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fr-F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Data 3"/>
          <p:cNvSpPr>
            <a:spLocks noGrp="1"/>
          </p:cNvSpPr>
          <p:nvPr>
            <p:ph type="dt" sz="half" idx="10"/>
          </p:nvPr>
        </p:nvSpPr>
        <p:spPr/>
        <p:txBody>
          <a:bodyPr/>
          <a:lstStyle/>
          <a:p>
            <a:fld id="{ED8A4E4D-089C-4F8C-ACE1-D3B3B6EF333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326333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fr-F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Data 3"/>
          <p:cNvSpPr>
            <a:spLocks noGrp="1"/>
          </p:cNvSpPr>
          <p:nvPr>
            <p:ph type="dt" sz="half" idx="10"/>
          </p:nvPr>
        </p:nvSpPr>
        <p:spPr/>
        <p:txBody>
          <a:bodyPr/>
          <a:lstStyle/>
          <a:p>
            <a:fld id="{ED8A4E4D-089C-4F8C-ACE1-D3B3B6EF333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57380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fr-F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8A4E4D-089C-4F8C-ACE1-D3B3B6EF3337}" type="datetimeFigureOut">
              <a:rPr lang="fr-FR" smtClean="0"/>
              <a:t>19/02/2022</a:t>
            </a:fld>
            <a:endParaRPr lang="fr-FR"/>
          </a:p>
        </p:txBody>
      </p:sp>
      <p:sp>
        <p:nvSpPr>
          <p:cNvPr id="5" name="Espaço Reservado para Rodapé 4"/>
          <p:cNvSpPr>
            <a:spLocks noGrp="1"/>
          </p:cNvSpPr>
          <p:nvPr>
            <p:ph type="ftr" sz="quarter" idx="11"/>
          </p:nvPr>
        </p:nvSpPr>
        <p:spPr/>
        <p:txBody>
          <a:bodyPr/>
          <a:lstStyle/>
          <a:p>
            <a:endParaRPr lang="fr-FR"/>
          </a:p>
        </p:txBody>
      </p:sp>
      <p:sp>
        <p:nvSpPr>
          <p:cNvPr id="6" name="Espaço Reservado para Número de Slide 5"/>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219175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fr-F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5" name="Espaço Reservado para Data 4"/>
          <p:cNvSpPr>
            <a:spLocks noGrp="1"/>
          </p:cNvSpPr>
          <p:nvPr>
            <p:ph type="dt" sz="half" idx="10"/>
          </p:nvPr>
        </p:nvSpPr>
        <p:spPr/>
        <p:txBody>
          <a:bodyPr/>
          <a:lstStyle/>
          <a:p>
            <a:fld id="{ED8A4E4D-089C-4F8C-ACE1-D3B3B6EF3337}" type="datetimeFigureOut">
              <a:rPr lang="fr-FR" smtClean="0"/>
              <a:t>19/02/2022</a:t>
            </a:fld>
            <a:endParaRPr lang="fr-FR"/>
          </a:p>
        </p:txBody>
      </p:sp>
      <p:sp>
        <p:nvSpPr>
          <p:cNvPr id="6" name="Espaço Reservado para Rodapé 5"/>
          <p:cNvSpPr>
            <a:spLocks noGrp="1"/>
          </p:cNvSpPr>
          <p:nvPr>
            <p:ph type="ftr" sz="quarter" idx="11"/>
          </p:nvPr>
        </p:nvSpPr>
        <p:spPr/>
        <p:txBody>
          <a:bodyPr/>
          <a:lstStyle/>
          <a:p>
            <a:endParaRPr lang="fr-FR"/>
          </a:p>
        </p:txBody>
      </p:sp>
      <p:sp>
        <p:nvSpPr>
          <p:cNvPr id="7" name="Espaço Reservado para Número de Slide 6"/>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60931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fr-F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7" name="Espaço Reservado para Data 6"/>
          <p:cNvSpPr>
            <a:spLocks noGrp="1"/>
          </p:cNvSpPr>
          <p:nvPr>
            <p:ph type="dt" sz="half" idx="10"/>
          </p:nvPr>
        </p:nvSpPr>
        <p:spPr/>
        <p:txBody>
          <a:bodyPr/>
          <a:lstStyle/>
          <a:p>
            <a:fld id="{ED8A4E4D-089C-4F8C-ACE1-D3B3B6EF3337}" type="datetimeFigureOut">
              <a:rPr lang="fr-FR" smtClean="0"/>
              <a:t>19/02/2022</a:t>
            </a:fld>
            <a:endParaRPr lang="fr-FR"/>
          </a:p>
        </p:txBody>
      </p:sp>
      <p:sp>
        <p:nvSpPr>
          <p:cNvPr id="8" name="Espaço Reservado para Rodapé 7"/>
          <p:cNvSpPr>
            <a:spLocks noGrp="1"/>
          </p:cNvSpPr>
          <p:nvPr>
            <p:ph type="ftr" sz="quarter" idx="11"/>
          </p:nvPr>
        </p:nvSpPr>
        <p:spPr/>
        <p:txBody>
          <a:bodyPr/>
          <a:lstStyle/>
          <a:p>
            <a:endParaRPr lang="fr-FR"/>
          </a:p>
        </p:txBody>
      </p:sp>
      <p:sp>
        <p:nvSpPr>
          <p:cNvPr id="9" name="Espaço Reservado para Número de Slide 8"/>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217067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fr-FR"/>
          </a:p>
        </p:txBody>
      </p:sp>
      <p:sp>
        <p:nvSpPr>
          <p:cNvPr id="3" name="Espaço Reservado para Data 2"/>
          <p:cNvSpPr>
            <a:spLocks noGrp="1"/>
          </p:cNvSpPr>
          <p:nvPr>
            <p:ph type="dt" sz="half" idx="10"/>
          </p:nvPr>
        </p:nvSpPr>
        <p:spPr/>
        <p:txBody>
          <a:bodyPr/>
          <a:lstStyle/>
          <a:p>
            <a:fld id="{ED8A4E4D-089C-4F8C-ACE1-D3B3B6EF3337}" type="datetimeFigureOut">
              <a:rPr lang="fr-FR" smtClean="0"/>
              <a:t>19/02/2022</a:t>
            </a:fld>
            <a:endParaRPr lang="fr-FR"/>
          </a:p>
        </p:txBody>
      </p:sp>
      <p:sp>
        <p:nvSpPr>
          <p:cNvPr id="4" name="Espaço Reservado para Rodapé 3"/>
          <p:cNvSpPr>
            <a:spLocks noGrp="1"/>
          </p:cNvSpPr>
          <p:nvPr>
            <p:ph type="ftr" sz="quarter" idx="11"/>
          </p:nvPr>
        </p:nvSpPr>
        <p:spPr/>
        <p:txBody>
          <a:bodyPr/>
          <a:lstStyle/>
          <a:p>
            <a:endParaRPr lang="fr-FR"/>
          </a:p>
        </p:txBody>
      </p:sp>
      <p:sp>
        <p:nvSpPr>
          <p:cNvPr id="5" name="Espaço Reservado para Número de Slide 4"/>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379315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8A4E4D-089C-4F8C-ACE1-D3B3B6EF3337}" type="datetimeFigureOut">
              <a:rPr lang="fr-FR" smtClean="0"/>
              <a:t>19/02/2022</a:t>
            </a:fld>
            <a:endParaRPr lang="fr-FR"/>
          </a:p>
        </p:txBody>
      </p:sp>
      <p:sp>
        <p:nvSpPr>
          <p:cNvPr id="3" name="Espaço Reservado para Rodapé 2"/>
          <p:cNvSpPr>
            <a:spLocks noGrp="1"/>
          </p:cNvSpPr>
          <p:nvPr>
            <p:ph type="ftr" sz="quarter" idx="11"/>
          </p:nvPr>
        </p:nvSpPr>
        <p:spPr/>
        <p:txBody>
          <a:bodyPr/>
          <a:lstStyle/>
          <a:p>
            <a:endParaRPr lang="fr-FR"/>
          </a:p>
        </p:txBody>
      </p:sp>
      <p:sp>
        <p:nvSpPr>
          <p:cNvPr id="4" name="Espaço Reservado para Número de Slide 3"/>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260134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fr-F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8A4E4D-089C-4F8C-ACE1-D3B3B6EF3337}" type="datetimeFigureOut">
              <a:rPr lang="fr-FR" smtClean="0"/>
              <a:t>19/02/2022</a:t>
            </a:fld>
            <a:endParaRPr lang="fr-FR"/>
          </a:p>
        </p:txBody>
      </p:sp>
      <p:sp>
        <p:nvSpPr>
          <p:cNvPr id="6" name="Espaço Reservado para Rodapé 5"/>
          <p:cNvSpPr>
            <a:spLocks noGrp="1"/>
          </p:cNvSpPr>
          <p:nvPr>
            <p:ph type="ftr" sz="quarter" idx="11"/>
          </p:nvPr>
        </p:nvSpPr>
        <p:spPr/>
        <p:txBody>
          <a:bodyPr/>
          <a:lstStyle/>
          <a:p>
            <a:endParaRPr lang="fr-FR"/>
          </a:p>
        </p:txBody>
      </p:sp>
      <p:sp>
        <p:nvSpPr>
          <p:cNvPr id="7" name="Espaço Reservado para Número de Slide 6"/>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196559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fr-F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8A4E4D-089C-4F8C-ACE1-D3B3B6EF3337}" type="datetimeFigureOut">
              <a:rPr lang="fr-FR" smtClean="0"/>
              <a:t>19/02/2022</a:t>
            </a:fld>
            <a:endParaRPr lang="fr-FR"/>
          </a:p>
        </p:txBody>
      </p:sp>
      <p:sp>
        <p:nvSpPr>
          <p:cNvPr id="6" name="Espaço Reservado para Rodapé 5"/>
          <p:cNvSpPr>
            <a:spLocks noGrp="1"/>
          </p:cNvSpPr>
          <p:nvPr>
            <p:ph type="ftr" sz="quarter" idx="11"/>
          </p:nvPr>
        </p:nvSpPr>
        <p:spPr/>
        <p:txBody>
          <a:bodyPr/>
          <a:lstStyle/>
          <a:p>
            <a:endParaRPr lang="fr-FR"/>
          </a:p>
        </p:txBody>
      </p:sp>
      <p:sp>
        <p:nvSpPr>
          <p:cNvPr id="7" name="Espaço Reservado para Número de Slide 6"/>
          <p:cNvSpPr>
            <a:spLocks noGrp="1"/>
          </p:cNvSpPr>
          <p:nvPr>
            <p:ph type="sldNum" sz="quarter" idx="12"/>
          </p:nvPr>
        </p:nvSpPr>
        <p:spPr/>
        <p:txBody>
          <a:bodyPr/>
          <a:lstStyle/>
          <a:p>
            <a:fld id="{009502DF-3443-4219-85C3-B42F37153923}" type="slidenum">
              <a:rPr lang="fr-FR" smtClean="0"/>
              <a:t>‹nº›</a:t>
            </a:fld>
            <a:endParaRPr lang="fr-FR"/>
          </a:p>
        </p:txBody>
      </p:sp>
    </p:spTree>
    <p:extLst>
      <p:ext uri="{BB962C8B-B14F-4D97-AF65-F5344CB8AC3E}">
        <p14:creationId xmlns:p14="http://schemas.microsoft.com/office/powerpoint/2010/main" val="30848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fr-F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A4E4D-089C-4F8C-ACE1-D3B3B6EF3337}" type="datetimeFigureOut">
              <a:rPr lang="fr-FR" smtClean="0"/>
              <a:t>19/02/2022</a:t>
            </a:fld>
            <a:endParaRPr lang="fr-F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502DF-3443-4219-85C3-B42F37153923}" type="slidenum">
              <a:rPr lang="fr-FR" smtClean="0"/>
              <a:t>‹nº›</a:t>
            </a:fld>
            <a:endParaRPr lang="fr-FR"/>
          </a:p>
        </p:txBody>
      </p:sp>
    </p:spTree>
    <p:extLst>
      <p:ext uri="{BB962C8B-B14F-4D97-AF65-F5344CB8AC3E}">
        <p14:creationId xmlns:p14="http://schemas.microsoft.com/office/powerpoint/2010/main" val="203866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H3reVxnrMt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fr-FR" b="1" dirty="0" smtClean="0"/>
              <a:t>Luanda</a:t>
            </a:r>
            <a:endParaRPr lang="fr-FR" b="1"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75" y="3509963"/>
            <a:ext cx="857250" cy="1047750"/>
          </a:xfrm>
          <a:prstGeom prst="rect">
            <a:avLst/>
          </a:prstGeom>
        </p:spPr>
      </p:pic>
    </p:spTree>
    <p:extLst>
      <p:ext uri="{BB962C8B-B14F-4D97-AF65-F5344CB8AC3E}">
        <p14:creationId xmlns:p14="http://schemas.microsoft.com/office/powerpoint/2010/main" val="3478920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6335" y="2934773"/>
            <a:ext cx="9144000" cy="3334222"/>
          </a:xfrm>
        </p:spPr>
        <p:txBody>
          <a:bodyPr>
            <a:normAutofit/>
          </a:bodyPr>
          <a:lstStyle/>
          <a:p>
            <a:r>
              <a:rPr lang="pt-BR" dirty="0" smtClean="0"/>
              <a:t>Os </a:t>
            </a:r>
            <a:r>
              <a:rPr lang="pt-BR" dirty="0"/>
              <a:t>habitantes de </a:t>
            </a:r>
            <a:r>
              <a:rPr lang="pt-BR" b="1" dirty="0"/>
              <a:t>Luanda</a:t>
            </a:r>
            <a:r>
              <a:rPr lang="pt-BR" dirty="0"/>
              <a:t> são, na sua grande maioria, de origem </a:t>
            </a:r>
            <a:r>
              <a:rPr lang="pt-BR" dirty="0" err="1"/>
              <a:t>bantu</a:t>
            </a:r>
            <a:r>
              <a:rPr lang="pt-BR" dirty="0"/>
              <a:t>. A</a:t>
            </a:r>
            <a:r>
              <a:rPr lang="pt-BR" dirty="0" smtClean="0"/>
              <a:t>tualmente</a:t>
            </a:r>
            <a:r>
              <a:rPr lang="pt-BR" dirty="0"/>
              <a:t>, a população estrangeira, portugueses, brasileiros e outras nacionalidades de </a:t>
            </a:r>
            <a:r>
              <a:rPr lang="pt-BR" dirty="0" smtClean="0"/>
              <a:t>origem europeia, </a:t>
            </a:r>
            <a:r>
              <a:rPr lang="pt-BR" dirty="0"/>
              <a:t>é bastante grande, existindo ainda uma importante comunidade </a:t>
            </a:r>
            <a:r>
              <a:rPr lang="pt-BR" dirty="0" smtClean="0"/>
              <a:t>chinesa. </a:t>
            </a:r>
            <a:endParaRPr lang="fr-F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647" y="852229"/>
            <a:ext cx="2619375" cy="1743075"/>
          </a:xfrm>
          <a:prstGeom prst="rect">
            <a:avLst/>
          </a:prstGeom>
        </p:spPr>
      </p:pic>
    </p:spTree>
    <p:extLst>
      <p:ext uri="{BB962C8B-B14F-4D97-AF65-F5344CB8AC3E}">
        <p14:creationId xmlns:p14="http://schemas.microsoft.com/office/powerpoint/2010/main" val="252346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6335" y="2934774"/>
            <a:ext cx="9144000" cy="3556642"/>
          </a:xfrm>
        </p:spPr>
        <p:txBody>
          <a:bodyPr>
            <a:normAutofit/>
          </a:bodyPr>
          <a:lstStyle/>
          <a:p>
            <a:r>
              <a:rPr lang="pt-BR" b="1" dirty="0"/>
              <a:t>Luanda</a:t>
            </a:r>
            <a:r>
              <a:rPr lang="pt-BR" dirty="0"/>
              <a:t> </a:t>
            </a:r>
            <a:r>
              <a:rPr lang="pt-BR" dirty="0" smtClean="0"/>
              <a:t>conta </a:t>
            </a:r>
            <a:r>
              <a:rPr lang="pt-BR" dirty="0"/>
              <a:t>com uma população de aproximadamente 3 500 000 habitantes, o que a torna a sétima mais populosa cidade lusófona do mundo, atrás apenas de cidades brasileiras (como São Paulo, Rio de Janeiro, Brasília, Salvador, Fortaleza e Belo Horizonte) sendo considerada a segunda mais populosa capital lusófona do mundo, à frente de Maputo e Lisboa. </a:t>
            </a:r>
            <a:endParaRPr lang="pt-BR" dirty="0" smtClean="0"/>
          </a:p>
          <a:p>
            <a:endParaRPr lang="pt-BR" dirty="0"/>
          </a:p>
          <a:p>
            <a:r>
              <a:rPr lang="pt-BR" sz="1200" b="1" dirty="0"/>
              <a:t>Lusofonia</a:t>
            </a:r>
            <a:r>
              <a:rPr lang="pt-BR" sz="1200" dirty="0"/>
              <a:t> é a comunidade formada pelos povos e nações que compartilham a língua e cultura </a:t>
            </a:r>
            <a:r>
              <a:rPr lang="pt-BR" sz="1200" dirty="0" smtClean="0"/>
              <a:t>portuguesas.</a:t>
            </a:r>
            <a:endParaRPr lang="fr-FR" sz="1200" dirty="0"/>
          </a:p>
          <a:p>
            <a:endParaRPr lang="fr-F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123" y="170156"/>
            <a:ext cx="4324865" cy="2698716"/>
          </a:xfrm>
          <a:prstGeom prst="rect">
            <a:avLst/>
          </a:prstGeom>
        </p:spPr>
      </p:pic>
    </p:spTree>
    <p:extLst>
      <p:ext uri="{BB962C8B-B14F-4D97-AF65-F5344CB8AC3E}">
        <p14:creationId xmlns:p14="http://schemas.microsoft.com/office/powerpoint/2010/main" val="2890335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6335" y="2934774"/>
            <a:ext cx="9144000" cy="2156210"/>
          </a:xfrm>
        </p:spPr>
        <p:txBody>
          <a:bodyPr>
            <a:normAutofit/>
          </a:bodyPr>
          <a:lstStyle/>
          <a:p>
            <a:r>
              <a:rPr lang="pt-BR" dirty="0"/>
              <a:t>Encontramos </a:t>
            </a:r>
            <a:r>
              <a:rPr lang="pt-BR" b="1" dirty="0"/>
              <a:t>diversificadas indústrias presentes na cidade</a:t>
            </a:r>
            <a:r>
              <a:rPr lang="pt-BR" dirty="0"/>
              <a:t> como as de transformação de produtos agrícolas, produção de bebidas, têxteis, cimento, materiais de construção, plástico, metal, cigarros, sendo as principais exportações o café, algodão, açúcar, diamantes, petróleo, ferro, sal, cobre, ouro, trigo e milho.</a:t>
            </a:r>
            <a:endParaRPr lang="fr-FR" dirty="0"/>
          </a:p>
          <a:p>
            <a:endParaRPr lang="fr-F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590" y="1179041"/>
            <a:ext cx="2857500" cy="160020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141" y="572938"/>
            <a:ext cx="3028950" cy="1514475"/>
          </a:xfrm>
          <a:prstGeom prst="rect">
            <a:avLst/>
          </a:prstGeom>
        </p:spPr>
      </p:pic>
    </p:spTree>
    <p:extLst>
      <p:ext uri="{BB962C8B-B14F-4D97-AF65-F5344CB8AC3E}">
        <p14:creationId xmlns:p14="http://schemas.microsoft.com/office/powerpoint/2010/main" val="3558801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5486400" cy="6858000"/>
          </a:xfrm>
          <a:prstGeom prst="rect">
            <a:avLst/>
          </a:prstGeom>
        </p:spPr>
      </p:pic>
    </p:spTree>
    <p:extLst>
      <p:ext uri="{BB962C8B-B14F-4D97-AF65-F5344CB8AC3E}">
        <p14:creationId xmlns:p14="http://schemas.microsoft.com/office/powerpoint/2010/main" val="569228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476375"/>
            <a:ext cx="6667500" cy="3905250"/>
          </a:xfrm>
          <a:prstGeom prst="rect">
            <a:avLst/>
          </a:prstGeom>
        </p:spPr>
      </p:pic>
    </p:spTree>
    <p:extLst>
      <p:ext uri="{BB962C8B-B14F-4D97-AF65-F5344CB8AC3E}">
        <p14:creationId xmlns:p14="http://schemas.microsoft.com/office/powerpoint/2010/main" val="111423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103" y="0"/>
            <a:ext cx="8890000" cy="3924300"/>
          </a:xfrm>
          <a:prstGeom prst="rect">
            <a:avLst/>
          </a:prstGeom>
        </p:spPr>
      </p:pic>
      <p:sp>
        <p:nvSpPr>
          <p:cNvPr id="4" name="Subtítulo 2"/>
          <p:cNvSpPr txBox="1">
            <a:spLocks/>
          </p:cNvSpPr>
          <p:nvPr/>
        </p:nvSpPr>
        <p:spPr>
          <a:xfrm>
            <a:off x="2483708" y="3523778"/>
            <a:ext cx="9144000" cy="33342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200" dirty="0" smtClean="0"/>
              <a:t>Países que têm o português como língua oficial. </a:t>
            </a:r>
            <a:endParaRPr lang="fr-FR" sz="1200" dirty="0"/>
          </a:p>
        </p:txBody>
      </p:sp>
      <p:sp>
        <p:nvSpPr>
          <p:cNvPr id="6" name="Subtítulo 2"/>
          <p:cNvSpPr>
            <a:spLocks noGrp="1"/>
          </p:cNvSpPr>
          <p:nvPr>
            <p:ph type="subTitle" idx="1"/>
          </p:nvPr>
        </p:nvSpPr>
        <p:spPr>
          <a:xfrm>
            <a:off x="1248033" y="4244589"/>
            <a:ext cx="9144000" cy="3334222"/>
          </a:xfrm>
        </p:spPr>
        <p:txBody>
          <a:bodyPr>
            <a:normAutofit/>
          </a:bodyPr>
          <a:lstStyle/>
          <a:p>
            <a:r>
              <a:rPr lang="pt-BR" dirty="0" smtClean="0"/>
              <a:t>A </a:t>
            </a:r>
            <a:r>
              <a:rPr lang="pt-BR" dirty="0"/>
              <a:t>língua mais falada em Luanda é o </a:t>
            </a:r>
            <a:r>
              <a:rPr lang="pt-BR" b="1" dirty="0"/>
              <a:t>português</a:t>
            </a:r>
            <a:r>
              <a:rPr lang="pt-BR" dirty="0"/>
              <a:t>, </a:t>
            </a:r>
            <a:r>
              <a:rPr lang="pt-BR"/>
              <a:t>que </a:t>
            </a:r>
            <a:r>
              <a:rPr lang="pt-BR" smtClean="0"/>
              <a:t>é </a:t>
            </a:r>
            <a:r>
              <a:rPr lang="pt-BR" dirty="0"/>
              <a:t>a </a:t>
            </a:r>
            <a:r>
              <a:rPr lang="pt-BR" b="1" dirty="0"/>
              <a:t>língua oficial do país</a:t>
            </a:r>
            <a:r>
              <a:rPr lang="pt-BR" dirty="0"/>
              <a:t>, sendo também faladas várias línguas africanas do grupo </a:t>
            </a:r>
            <a:r>
              <a:rPr lang="pt-BR" dirty="0" err="1"/>
              <a:t>bantu</a:t>
            </a:r>
            <a:r>
              <a:rPr lang="pt-BR" dirty="0"/>
              <a:t>, principalmente o </a:t>
            </a:r>
            <a:r>
              <a:rPr lang="pt-BR" dirty="0" err="1"/>
              <a:t>kimbundu</a:t>
            </a:r>
            <a:r>
              <a:rPr lang="pt-BR" dirty="0"/>
              <a:t>.</a:t>
            </a:r>
            <a:endParaRPr lang="fr-FR" dirty="0"/>
          </a:p>
          <a:p>
            <a:endParaRPr lang="fr-FR" dirty="0"/>
          </a:p>
        </p:txBody>
      </p:sp>
    </p:spTree>
    <p:extLst>
      <p:ext uri="{BB962C8B-B14F-4D97-AF65-F5344CB8AC3E}">
        <p14:creationId xmlns:p14="http://schemas.microsoft.com/office/powerpoint/2010/main" val="1854258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403" y="1047750"/>
            <a:ext cx="7239000" cy="4762500"/>
          </a:xfrm>
          <a:prstGeom prst="rect">
            <a:avLst/>
          </a:prstGeom>
        </p:spPr>
      </p:pic>
    </p:spTree>
    <p:extLst>
      <p:ext uri="{BB962C8B-B14F-4D97-AF65-F5344CB8AC3E}">
        <p14:creationId xmlns:p14="http://schemas.microsoft.com/office/powerpoint/2010/main" val="368811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6335" y="2934773"/>
            <a:ext cx="9144000" cy="3581357"/>
          </a:xfrm>
        </p:spPr>
        <p:txBody>
          <a:bodyPr>
            <a:normAutofit/>
          </a:bodyPr>
          <a:lstStyle/>
          <a:p>
            <a:r>
              <a:rPr lang="pt-BR" b="1" dirty="0"/>
              <a:t>Luanda</a:t>
            </a:r>
            <a:r>
              <a:rPr lang="pt-BR" dirty="0"/>
              <a:t> é considerada como a cidade mais cara do mundo. </a:t>
            </a:r>
            <a:r>
              <a:rPr lang="pt-BR" dirty="0" smtClean="0"/>
              <a:t>O </a:t>
            </a:r>
            <a:r>
              <a:rPr lang="pt-BR" dirty="0"/>
              <a:t>país tem tido um forte crescimento econômico e turístico. A capital da Angola, Luanda é chamada às vezes de </a:t>
            </a:r>
            <a:r>
              <a:rPr lang="pt-BR" b="1" dirty="0"/>
              <a:t>Nova Dubai</a:t>
            </a:r>
            <a:r>
              <a:rPr lang="pt-BR" dirty="0"/>
              <a:t> ou de </a:t>
            </a:r>
            <a:r>
              <a:rPr lang="pt-BR" b="1" dirty="0"/>
              <a:t>Mônaco da África</a:t>
            </a:r>
            <a:r>
              <a:rPr lang="pt-BR" dirty="0"/>
              <a:t>, por estar se desenvolvendo rápida e modernamente com o dinheiro das grandes quantidades de petróleo do país, mas os preços, para os estrangeiros, são mais altos do que em Dubai. Um quarto de hotel simples, sem muito luxo, pode custar US$ 400. Uma pizza sai por US$ 25 e aluguéis podem alcançar facilmente US$ 10 mil por casas que não são mansões e uma latinha de </a:t>
            </a:r>
            <a:r>
              <a:rPr lang="pt-BR" dirty="0" err="1"/>
              <a:t>coca-cola</a:t>
            </a:r>
            <a:r>
              <a:rPr lang="pt-BR" dirty="0"/>
              <a:t> no supermercado custa US$ 10.</a:t>
            </a:r>
            <a:endParaRPr lang="fr-FR" dirty="0"/>
          </a:p>
          <a:p>
            <a:r>
              <a:rPr lang="fr-FR" sz="1200" dirty="0" smtClean="0"/>
              <a:t>【</a:t>
            </a:r>
            <a:r>
              <a:rPr lang="pt-BR" sz="1200" dirty="0"/>
              <a:t>€1 = $1.1712</a:t>
            </a:r>
            <a:r>
              <a:rPr lang="fr-FR" sz="1200" dirty="0"/>
              <a:t>】</a:t>
            </a:r>
            <a:r>
              <a:rPr lang="pt-BR" sz="1200" dirty="0"/>
              <a:t> </a:t>
            </a:r>
            <a:r>
              <a:rPr lang="fr-FR" sz="1200" dirty="0" err="1"/>
              <a:t>conversão</a:t>
            </a:r>
            <a:r>
              <a:rPr lang="fr-FR" sz="1200" dirty="0"/>
              <a:t> </a:t>
            </a:r>
            <a:r>
              <a:rPr lang="fr-FR" sz="1200" dirty="0" smtClean="0"/>
              <a:t>do euro </a:t>
            </a:r>
            <a:r>
              <a:rPr lang="fr-FR" sz="1200" dirty="0" err="1"/>
              <a:t>em</a:t>
            </a:r>
            <a:r>
              <a:rPr lang="fr-FR" sz="1200" dirty="0"/>
              <a:t> </a:t>
            </a:r>
            <a:r>
              <a:rPr lang="fr-FR" sz="1200" dirty="0" err="1"/>
              <a:t>d</a:t>
            </a:r>
            <a:r>
              <a:rPr lang="fr-FR" sz="1200" dirty="0" err="1" smtClean="0"/>
              <a:t>ólares</a:t>
            </a:r>
            <a:endParaRPr lang="fr-FR" sz="1200" dirty="0"/>
          </a:p>
          <a:p>
            <a:endParaRPr lang="fr-F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135" y="0"/>
            <a:ext cx="5486400" cy="2956560"/>
          </a:xfrm>
          <a:prstGeom prst="rect">
            <a:avLst/>
          </a:prstGeom>
        </p:spPr>
      </p:pic>
    </p:spTree>
    <p:extLst>
      <p:ext uri="{BB962C8B-B14F-4D97-AF65-F5344CB8AC3E}">
        <p14:creationId xmlns:p14="http://schemas.microsoft.com/office/powerpoint/2010/main" val="3737773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76275"/>
            <a:ext cx="9753600" cy="5505450"/>
          </a:xfrm>
          <a:prstGeom prst="rect">
            <a:avLst/>
          </a:prstGeom>
        </p:spPr>
      </p:pic>
    </p:spTree>
    <p:extLst>
      <p:ext uri="{BB962C8B-B14F-4D97-AF65-F5344CB8AC3E}">
        <p14:creationId xmlns:p14="http://schemas.microsoft.com/office/powerpoint/2010/main" val="2445133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6335" y="2934773"/>
            <a:ext cx="9144000" cy="2955281"/>
          </a:xfrm>
        </p:spPr>
        <p:txBody>
          <a:bodyPr>
            <a:normAutofit lnSpcReduction="10000"/>
          </a:bodyPr>
          <a:lstStyle/>
          <a:p>
            <a:r>
              <a:rPr lang="pt-BR" dirty="0" smtClean="0">
                <a:hlinkClick r:id="rId2"/>
              </a:rPr>
              <a:t>Música “</a:t>
            </a:r>
            <a:r>
              <a:rPr lang="pt-BR" dirty="0" err="1" smtClean="0">
                <a:hlinkClick r:id="rId2"/>
              </a:rPr>
              <a:t>Kaluanda</a:t>
            </a:r>
            <a:r>
              <a:rPr lang="pt-BR" dirty="0">
                <a:hlinkClick r:id="rId2"/>
              </a:rPr>
              <a:t>” – Duc </a:t>
            </a:r>
            <a:r>
              <a:rPr lang="pt-BR" dirty="0" err="1" smtClean="0">
                <a:hlinkClick r:id="rId2"/>
              </a:rPr>
              <a:t>Feat</a:t>
            </a:r>
            <a:r>
              <a:rPr lang="pt-BR" dirty="0">
                <a:hlinkClick r:id="rId2"/>
              </a:rPr>
              <a:t>. </a:t>
            </a:r>
            <a:r>
              <a:rPr lang="pt-BR" dirty="0" err="1">
                <a:hlinkClick r:id="rId2"/>
              </a:rPr>
              <a:t>Laton</a:t>
            </a:r>
            <a:endParaRPr lang="fr-FR" b="1" dirty="0"/>
          </a:p>
          <a:p>
            <a:r>
              <a:rPr lang="pt-BR" b="1" dirty="0" smtClean="0"/>
              <a:t>Na </a:t>
            </a:r>
            <a:r>
              <a:rPr lang="pt-BR" b="1" dirty="0"/>
              <a:t>faixa</a:t>
            </a:r>
            <a:r>
              <a:rPr lang="pt-BR" dirty="0"/>
              <a:t>, os artistas dão-nos uma visão de tudo o que acontece dentro da </a:t>
            </a:r>
            <a:r>
              <a:rPr lang="pt-BR" dirty="0" smtClean="0"/>
              <a:t>cidade de Luanda, </a:t>
            </a:r>
            <a:r>
              <a:rPr lang="pt-BR" dirty="0"/>
              <a:t>ressaltando as brincadeiras de </a:t>
            </a:r>
            <a:r>
              <a:rPr lang="pt-BR" dirty="0" smtClean="0"/>
              <a:t>crianças, as festas </a:t>
            </a:r>
            <a:r>
              <a:rPr lang="pt-BR" dirty="0"/>
              <a:t>que </a:t>
            </a:r>
            <a:r>
              <a:rPr lang="pt-BR" dirty="0" smtClean="0"/>
              <a:t>animam </a:t>
            </a:r>
            <a:r>
              <a:rPr lang="pt-BR" dirty="0"/>
              <a:t>a </a:t>
            </a:r>
            <a:r>
              <a:rPr lang="pt-BR" dirty="0" smtClean="0"/>
              <a:t>capital e lembrando </a:t>
            </a:r>
            <a:r>
              <a:rPr lang="pt-BR" dirty="0"/>
              <a:t>que, </a:t>
            </a:r>
            <a:r>
              <a:rPr lang="pt-BR" b="1" dirty="0"/>
              <a:t>apesar dos problemas, o povo permanece de pé e com alegria.</a:t>
            </a:r>
            <a:endParaRPr lang="fr-FR" b="1" dirty="0"/>
          </a:p>
          <a:p>
            <a:r>
              <a:rPr lang="pt-BR" dirty="0" smtClean="0"/>
              <a:t>Esta</a:t>
            </a:r>
            <a:r>
              <a:rPr lang="pt-BR" b="1" dirty="0" smtClean="0"/>
              <a:t> </a:t>
            </a:r>
            <a:r>
              <a:rPr lang="pt-BR" b="1" dirty="0"/>
              <a:t>música </a:t>
            </a:r>
            <a:r>
              <a:rPr lang="pt-BR" dirty="0"/>
              <a:t>foi lançada </a:t>
            </a:r>
            <a:r>
              <a:rPr lang="pt-BR" b="1" dirty="0"/>
              <a:t>com vídeo oficial </a:t>
            </a:r>
            <a:r>
              <a:rPr lang="pt-BR" dirty="0"/>
              <a:t>em janeiro do ano passado, na véspera do </a:t>
            </a:r>
            <a:r>
              <a:rPr lang="pt-BR" dirty="0" smtClean="0"/>
              <a:t>444.º (quadringentésimo </a:t>
            </a:r>
            <a:r>
              <a:rPr lang="pt-BR" dirty="0"/>
              <a:t>quadragésimo quarto)</a:t>
            </a:r>
            <a:r>
              <a:rPr lang="pt-BR" dirty="0" smtClean="0"/>
              <a:t> </a:t>
            </a:r>
            <a:r>
              <a:rPr lang="pt-BR" b="1" dirty="0"/>
              <a:t>aniversário da cidade</a:t>
            </a:r>
            <a:r>
              <a:rPr lang="pt-BR" dirty="0"/>
              <a:t>, e foi </a:t>
            </a:r>
            <a:r>
              <a:rPr lang="pt-BR" b="1" dirty="0"/>
              <a:t>filmado nas mais variadas </a:t>
            </a:r>
            <a:r>
              <a:rPr lang="pt-BR" b="1" dirty="0" smtClean="0"/>
              <a:t>paisagens </a:t>
            </a:r>
            <a:r>
              <a:rPr lang="pt-BR" b="1" dirty="0"/>
              <a:t>luandenses.</a:t>
            </a:r>
            <a:endParaRPr lang="fr-FR" b="1" dirty="0"/>
          </a:p>
          <a:p>
            <a:endParaRPr lang="fr-FR" dirty="0"/>
          </a:p>
        </p:txBody>
      </p:sp>
    </p:spTree>
    <p:extLst>
      <p:ext uri="{BB962C8B-B14F-4D97-AF65-F5344CB8AC3E}">
        <p14:creationId xmlns:p14="http://schemas.microsoft.com/office/powerpoint/2010/main" val="3503388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755650"/>
            <a:ext cx="4724400" cy="5346700"/>
          </a:xfrm>
          <a:prstGeom prst="rect">
            <a:avLst/>
          </a:prstGeom>
        </p:spPr>
      </p:pic>
      <p:sp>
        <p:nvSpPr>
          <p:cNvPr id="8" name="Retângulo 7"/>
          <p:cNvSpPr/>
          <p:nvPr/>
        </p:nvSpPr>
        <p:spPr>
          <a:xfrm>
            <a:off x="7323438" y="5865341"/>
            <a:ext cx="1134762" cy="337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0940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1524000" y="1122363"/>
            <a:ext cx="9144000" cy="2387600"/>
          </a:xfrm>
        </p:spPr>
        <p:txBody>
          <a:bodyPr/>
          <a:lstStyle/>
          <a:p>
            <a:r>
              <a:rPr lang="fr-FR" b="1" dirty="0" err="1" smtClean="0"/>
              <a:t>Fim</a:t>
            </a:r>
            <a:endParaRPr lang="fr-FR" b="1" dirty="0"/>
          </a:p>
        </p:txBody>
      </p:sp>
    </p:spTree>
    <p:extLst>
      <p:ext uri="{BB962C8B-B14F-4D97-AF65-F5344CB8AC3E}">
        <p14:creationId xmlns:p14="http://schemas.microsoft.com/office/powerpoint/2010/main" val="2033984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6335" y="955589"/>
            <a:ext cx="9144000" cy="5560541"/>
          </a:xfrm>
        </p:spPr>
        <p:txBody>
          <a:bodyPr>
            <a:normAutofit/>
          </a:bodyPr>
          <a:lstStyle/>
          <a:p>
            <a:r>
              <a:rPr lang="pt-BR" dirty="0"/>
              <a:t>As línguas nacionais de Angola criaram um impacto na língua portuguesa do país, com certas expressões próprias, usadas no dia-a-dia como por exemplo vindas do </a:t>
            </a:r>
            <a:r>
              <a:rPr lang="pt-BR" dirty="0" err="1"/>
              <a:t>Kimbundu</a:t>
            </a:r>
            <a:r>
              <a:rPr lang="pt-BR" dirty="0"/>
              <a:t>:</a:t>
            </a:r>
            <a:endParaRPr lang="fr-FR" dirty="0"/>
          </a:p>
          <a:p>
            <a:r>
              <a:rPr lang="pt-BR" dirty="0" err="1"/>
              <a:t>Ya</a:t>
            </a:r>
            <a:r>
              <a:rPr lang="pt-BR" dirty="0"/>
              <a:t> = sim</a:t>
            </a:r>
            <a:endParaRPr lang="fr-FR" dirty="0"/>
          </a:p>
          <a:p>
            <a:r>
              <a:rPr lang="pt-BR" dirty="0" err="1"/>
              <a:t>Bué</a:t>
            </a:r>
            <a:r>
              <a:rPr lang="pt-BR" dirty="0"/>
              <a:t> = muito (exemplo: tem </a:t>
            </a:r>
            <a:r>
              <a:rPr lang="pt-BR" dirty="0" err="1"/>
              <a:t>bué</a:t>
            </a:r>
            <a:r>
              <a:rPr lang="pt-BR" dirty="0"/>
              <a:t> de gente, </a:t>
            </a:r>
            <a:r>
              <a:rPr lang="pt-BR" dirty="0" err="1"/>
              <a:t>bué</a:t>
            </a:r>
            <a:r>
              <a:rPr lang="pt-BR" dirty="0"/>
              <a:t> gente)</a:t>
            </a:r>
            <a:endParaRPr lang="fr-FR" dirty="0"/>
          </a:p>
          <a:p>
            <a:r>
              <a:rPr lang="pt-BR" dirty="0"/>
              <a:t>Cota = velho</a:t>
            </a:r>
            <a:endParaRPr lang="fr-FR" dirty="0"/>
          </a:p>
          <a:p>
            <a:r>
              <a:rPr lang="pt-BR" dirty="0"/>
              <a:t>Mambo = coisa </a:t>
            </a:r>
            <a:endParaRPr lang="fr-FR" dirty="0"/>
          </a:p>
          <a:p>
            <a:r>
              <a:rPr lang="pt-BR" dirty="0" err="1"/>
              <a:t>Wi</a:t>
            </a:r>
            <a:r>
              <a:rPr lang="pt-BR" dirty="0"/>
              <a:t> = alguém, pessoa</a:t>
            </a:r>
            <a:endParaRPr lang="fr-FR" dirty="0"/>
          </a:p>
          <a:p>
            <a:r>
              <a:rPr lang="pt-BR" dirty="0"/>
              <a:t>Bazar = ir embora</a:t>
            </a:r>
            <a:endParaRPr lang="fr-FR" dirty="0"/>
          </a:p>
          <a:p>
            <a:r>
              <a:rPr lang="pt-BR" dirty="0" err="1"/>
              <a:t>Bizno</a:t>
            </a:r>
            <a:r>
              <a:rPr lang="pt-BR" dirty="0"/>
              <a:t> = coisa</a:t>
            </a:r>
            <a:endParaRPr lang="fr-FR" dirty="0"/>
          </a:p>
          <a:p>
            <a:r>
              <a:rPr lang="pt-BR" dirty="0"/>
              <a:t>Geleira = frigorifico</a:t>
            </a:r>
            <a:endParaRPr lang="fr-FR" dirty="0"/>
          </a:p>
          <a:p>
            <a:r>
              <a:rPr lang="pt-BR" dirty="0" err="1"/>
              <a:t>Dikota</a:t>
            </a:r>
            <a:r>
              <a:rPr lang="pt-BR" dirty="0"/>
              <a:t> = mais velho</a:t>
            </a:r>
            <a:endParaRPr lang="fr-FR" dirty="0"/>
          </a:p>
          <a:p>
            <a:endParaRPr lang="fr-FR" dirty="0"/>
          </a:p>
        </p:txBody>
      </p:sp>
    </p:spTree>
    <p:extLst>
      <p:ext uri="{BB962C8B-B14F-4D97-AF65-F5344CB8AC3E}">
        <p14:creationId xmlns:p14="http://schemas.microsoft.com/office/powerpoint/2010/main" val="2840167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6335" y="2934774"/>
            <a:ext cx="9144000" cy="1655762"/>
          </a:xfrm>
        </p:spPr>
        <p:txBody>
          <a:bodyPr/>
          <a:lstStyle/>
          <a:p>
            <a:r>
              <a:rPr lang="pt-BR" b="1" dirty="0"/>
              <a:t>Luanda</a:t>
            </a:r>
            <a:r>
              <a:rPr lang="pt-BR" dirty="0"/>
              <a:t> é a capital e a maior cidade de Angola e celebra 445 anos de existência. Localizada na costa do Oceano Atlântico no continente africano, é também o principal porto e </a:t>
            </a:r>
            <a:r>
              <a:rPr lang="pt-BR" dirty="0" smtClean="0"/>
              <a:t>centro econômico,</a:t>
            </a:r>
            <a:r>
              <a:rPr lang="pt-BR" dirty="0"/>
              <a:t> financeiro e comercial do país. </a:t>
            </a:r>
            <a:endParaRPr lang="fr-FR" dirty="0"/>
          </a:p>
          <a:p>
            <a:endParaRPr lang="fr-FR" dirty="0"/>
          </a:p>
        </p:txBody>
      </p:sp>
    </p:spTree>
    <p:extLst>
      <p:ext uri="{BB962C8B-B14F-4D97-AF65-F5344CB8AC3E}">
        <p14:creationId xmlns:p14="http://schemas.microsoft.com/office/powerpoint/2010/main" val="3284496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7323438" y="5865341"/>
            <a:ext cx="1134762" cy="337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830" y="0"/>
            <a:ext cx="4966340" cy="6858000"/>
          </a:xfrm>
          <a:prstGeom prst="rect">
            <a:avLst/>
          </a:prstGeom>
        </p:spPr>
      </p:pic>
    </p:spTree>
    <p:extLst>
      <p:ext uri="{BB962C8B-B14F-4D97-AF65-F5344CB8AC3E}">
        <p14:creationId xmlns:p14="http://schemas.microsoft.com/office/powerpoint/2010/main" val="422217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627" y="123568"/>
            <a:ext cx="6545815" cy="6858000"/>
          </a:xfrm>
          <a:prstGeom prst="rect">
            <a:avLst/>
          </a:prstGeom>
        </p:spPr>
      </p:pic>
      <p:sp>
        <p:nvSpPr>
          <p:cNvPr id="2" name="Retângulo 1"/>
          <p:cNvSpPr/>
          <p:nvPr/>
        </p:nvSpPr>
        <p:spPr>
          <a:xfrm>
            <a:off x="2273643" y="6532605"/>
            <a:ext cx="7232822" cy="527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3112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6335" y="4228118"/>
            <a:ext cx="9144000" cy="1655762"/>
          </a:xfrm>
        </p:spPr>
        <p:txBody>
          <a:bodyPr>
            <a:normAutofit/>
          </a:bodyPr>
          <a:lstStyle/>
          <a:p>
            <a:r>
              <a:rPr lang="pt-BR" dirty="0" smtClean="0"/>
              <a:t>Foi </a:t>
            </a:r>
            <a:r>
              <a:rPr lang="pt-BR" dirty="0"/>
              <a:t>fundada </a:t>
            </a:r>
            <a:r>
              <a:rPr lang="pt-BR" dirty="0" smtClean="0"/>
              <a:t>no dia </a:t>
            </a:r>
            <a:r>
              <a:rPr lang="pt-BR" b="1" dirty="0"/>
              <a:t>25 de janeiro de 1576 </a:t>
            </a:r>
            <a:r>
              <a:rPr lang="pt-BR" dirty="0"/>
              <a:t>pelo explorador</a:t>
            </a:r>
            <a:r>
              <a:rPr lang="pt-BR" b="1" dirty="0"/>
              <a:t> </a:t>
            </a:r>
            <a:r>
              <a:rPr lang="pt-BR" dirty="0"/>
              <a:t>português</a:t>
            </a:r>
            <a:r>
              <a:rPr lang="pt-BR" b="1" dirty="0"/>
              <a:t> Paulo Dias de </a:t>
            </a:r>
            <a:r>
              <a:rPr lang="pt-BR" b="1" dirty="0" smtClean="0"/>
              <a:t>Novais.</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836" y="598869"/>
            <a:ext cx="2897204" cy="3320716"/>
          </a:xfrm>
          <a:prstGeom prst="rect">
            <a:avLst/>
          </a:prstGeom>
        </p:spPr>
      </p:pic>
    </p:spTree>
    <p:extLst>
      <p:ext uri="{BB962C8B-B14F-4D97-AF65-F5344CB8AC3E}">
        <p14:creationId xmlns:p14="http://schemas.microsoft.com/office/powerpoint/2010/main" val="1166882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9972" y="0"/>
            <a:ext cx="4852055" cy="6858000"/>
          </a:xfrm>
          <a:prstGeom prst="rect">
            <a:avLst/>
          </a:prstGeom>
        </p:spPr>
      </p:pic>
    </p:spTree>
    <p:extLst>
      <p:ext uri="{BB962C8B-B14F-4D97-AF65-F5344CB8AC3E}">
        <p14:creationId xmlns:p14="http://schemas.microsoft.com/office/powerpoint/2010/main" val="315324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6335" y="2934774"/>
            <a:ext cx="9144000" cy="1655762"/>
          </a:xfrm>
        </p:spPr>
        <p:txBody>
          <a:bodyPr>
            <a:normAutofit/>
          </a:bodyPr>
          <a:lstStyle/>
          <a:p>
            <a:r>
              <a:rPr lang="pt-BR" dirty="0" smtClean="0"/>
              <a:t>A</a:t>
            </a:r>
            <a:r>
              <a:rPr lang="pt-BR" dirty="0"/>
              <a:t> Independência de </a:t>
            </a:r>
            <a:r>
              <a:rPr lang="pt-BR" b="1" dirty="0"/>
              <a:t>Angola</a:t>
            </a:r>
            <a:r>
              <a:rPr lang="pt-BR" dirty="0"/>
              <a:t> de Portugal deu-se no dia 11 de novembro de 1975.</a:t>
            </a:r>
            <a:endParaRPr lang="fr-F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522" y="1466850"/>
            <a:ext cx="1571625" cy="1047750"/>
          </a:xfrm>
          <a:prstGeom prst="rect">
            <a:avLst/>
          </a:prstGeom>
        </p:spPr>
      </p:pic>
    </p:spTree>
    <p:extLst>
      <p:ext uri="{BB962C8B-B14F-4D97-AF65-F5344CB8AC3E}">
        <p14:creationId xmlns:p14="http://schemas.microsoft.com/office/powerpoint/2010/main" val="349847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735" y="0"/>
            <a:ext cx="8578530" cy="6858000"/>
          </a:xfrm>
          <a:prstGeom prst="rect">
            <a:avLst/>
          </a:prstGeom>
        </p:spPr>
      </p:pic>
    </p:spTree>
    <p:extLst>
      <p:ext uri="{BB962C8B-B14F-4D97-AF65-F5344CB8AC3E}">
        <p14:creationId xmlns:p14="http://schemas.microsoft.com/office/powerpoint/2010/main" val="7861827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50&quot;&gt;&lt;property id=&quot;20148&quot; value=&quot;5&quot;/&gt;&lt;property id=&quot;20300&quot; value=&quot;Diapositive 3&quot;/&gt;&lt;property id=&quot;20307&quot; value=&quot;258&quot;/&gt;&lt;/object&gt;&lt;object type=&quot;3&quot; unique_id=&quot;10051&quot;&gt;&lt;property id=&quot;20148&quot; value=&quot;5&quot;/&gt;&lt;property id=&quot;20300&quot; value=&quot;Diapositive 2&quot;/&gt;&lt;property id=&quot;20307&quot; value=&quot;257&quot;/&gt;&lt;/object&gt;&lt;object type=&quot;3&quot; unique_id=&quot;10161&quot;&gt;&lt;property id=&quot;20148&quot; value=&quot;5&quot;/&gt;&lt;property id=&quot;20300&quot; value=&quot;Diapositive 11&quot;/&gt;&lt;property id=&quot;20307&quot; value=&quot;267&quot;/&gt;&lt;/object&gt;&lt;object type=&quot;3&quot; unique_id=&quot;10162&quot;&gt;&lt;property id=&quot;20148&quot; value=&quot;5&quot;/&gt;&lt;property id=&quot;20300&quot; value=&quot;Diapositive 12&quot;/&gt;&lt;property id=&quot;20307&quot; value=&quot;268&quot;/&gt;&lt;/object&gt;&lt;object type=&quot;3&quot; unique_id=&quot;10324&quot;&gt;&lt;property id=&quot;20148&quot; value=&quot;5&quot;/&gt;&lt;property id=&quot;20300&quot; value=&quot;Diapositive 1 - &amp;quot;Luanda&amp;quot;&quot;/&gt;&lt;property id=&quot;20307&quot; value=&quot;271&quot;/&gt;&lt;/object&gt;&lt;object type=&quot;3&quot; unique_id=&quot;10325&quot;&gt;&lt;property id=&quot;20148&quot; value=&quot;5&quot;/&gt;&lt;property id=&quot;20300&quot; value=&quot;Diapositive 5&quot;/&gt;&lt;property id=&quot;20307&quot; value=&quot;272&quot;/&gt;&lt;/object&gt;&lt;object type=&quot;3&quot; unique_id=&quot;10326&quot;&gt;&lt;property id=&quot;20148&quot; value=&quot;5&quot;/&gt;&lt;property id=&quot;20300&quot; value=&quot;Diapositive 17&quot;/&gt;&lt;property id=&quot;20307&quot; value=&quot;270&quot;/&gt;&lt;/object&gt;&lt;object type=&quot;3&quot; unique_id=&quot;10441&quot;&gt;&lt;property id=&quot;20148&quot; value=&quot;5&quot;/&gt;&lt;property id=&quot;20300&quot; value=&quot;Diapositive 13&quot;/&gt;&lt;property id=&quot;20307&quot; value=&quot;273&quot;/&gt;&lt;/object&gt;&lt;object type=&quot;3&quot; unique_id=&quot;10442&quot;&gt;&lt;property id=&quot;20148&quot; value=&quot;5&quot;/&gt;&lt;property id=&quot;20300&quot; value=&quot;Diapositive 16&quot;/&gt;&lt;property id=&quot;20307&quot; value=&quot;274&quot;/&gt;&lt;/object&gt;&lt;object type=&quot;3&quot; unique_id=&quot;10548&quot;&gt;&lt;property id=&quot;20148&quot; value=&quot;5&quot;/&gt;&lt;property id=&quot;20300&quot; value=&quot;Diapositive 7&quot;/&gt;&lt;property id=&quot;20307&quot; value=&quot;275&quot;/&gt;&lt;/object&gt;&lt;object type=&quot;3&quot; unique_id=&quot;10549&quot;&gt;&lt;property id=&quot;20148&quot; value=&quot;5&quot;/&gt;&lt;property id=&quot;20300&quot; value=&quot;Diapositive 9&quot;/&gt;&lt;property id=&quot;20307&quot; value=&quot;276&quot;/&gt;&lt;/object&gt;&lt;object type=&quot;3&quot; unique_id=&quot;10550&quot;&gt;&lt;property id=&quot;20148&quot; value=&quot;5&quot;/&gt;&lt;property id=&quot;20300&quot; value=&quot;Diapositive 20 - &amp;quot;Fim&amp;quot;&quot;/&gt;&lt;property id=&quot;20307&quot; value=&quot;277&quot;/&gt;&lt;/object&gt;&lt;object type=&quot;3&quot; unique_id=&quot;10647&quot;&gt;&lt;property id=&quot;20148&quot; value=&quot;5&quot;/&gt;&lt;property id=&quot;20300&quot; value=&quot;Diapositive 21&quot;/&gt;&lt;property id=&quot;20307&quot; value=&quot;279&quot;/&gt;&lt;/object&gt;&lt;object type=&quot;3&quot; unique_id=&quot;10648&quot;&gt;&lt;property id=&quot;20148&quot; value=&quot;5&quot;/&gt;&lt;property id=&quot;20300&quot; value=&quot;Diapositive 19&quot;/&gt;&lt;property id=&quot;20307&quot; value=&quot;278&quot;/&gt;&lt;/object&gt;&lt;object type=&quot;3&quot; unique_id=&quot;10960&quot;&gt;&lt;property id=&quot;20148&quot; value=&quot;5&quot;/&gt;&lt;property id=&quot;20300&quot; value=&quot;Diapositive 14&quot;/&gt;&lt;property id=&quot;20307&quot; value=&quot;281&quot;/&gt;&lt;/object&gt;&lt;object type=&quot;3&quot; unique_id=&quot;10961&quot;&gt;&lt;property id=&quot;20148&quot; value=&quot;5&quot;/&gt;&lt;property id=&quot;20300&quot; value=&quot;Diapositive 18&quot;/&gt;&lt;property id=&quot;20307&quot; value=&quot;280&quot;/&gt;&lt;/object&gt;&lt;object type=&quot;3&quot; unique_id=&quot;11088&quot;&gt;&lt;property id=&quot;20148&quot; value=&quot;5&quot;/&gt;&lt;property id=&quot;20300&quot; value=&quot;Diapositive 10&quot;/&gt;&lt;property id=&quot;20307&quot; value=&quot;282&quot;/&gt;&lt;/object&gt;&lt;object type=&quot;3&quot; unique_id=&quot;11199&quot;&gt;&lt;property id=&quot;20148&quot; value=&quot;5&quot;/&gt;&lt;property id=&quot;20300&quot; value=&quot;Diapositive 4&quot;/&gt;&lt;property id=&quot;20307&quot; value=&quot;285&quot;/&gt;&lt;/object&gt;&lt;object type=&quot;3&quot; unique_id=&quot;11200&quot;&gt;&lt;property id=&quot;20148&quot; value=&quot;5&quot;/&gt;&lt;property id=&quot;20300&quot; value=&quot;Diapositive 15&quot;/&gt;&lt;property id=&quot;20307&quot; value=&quot;284&quot;/&gt;&lt;/object&gt;&lt;object type=&quot;3&quot; unique_id=&quot;11537&quot;&gt;&lt;property id=&quot;20148&quot; value=&quot;5&quot;/&gt;&lt;property id=&quot;20300&quot; value=&quot;Diapositive 6&quot;/&gt;&lt;property id=&quot;20307&quot; value=&quot;286&quot;/&gt;&lt;/object&gt;&lt;object type=&quot;3&quot; unique_id=&quot;11538&quot;&gt;&lt;property id=&quot;20148&quot; value=&quot;5&quot;/&gt;&lt;property id=&quot;20300&quot; value=&quot;Diapositive 8&quot;/&gt;&lt;property id=&quot;20307&quot; value=&quot;287&quot;/&gt;&lt;/object&gt;&lt;/object&gt;&lt;/object&gt;&lt;/database&gt;"/>
  <p:tag name="SECTOMILLISECCONVERTED" val="1"/>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406</Words>
  <Application>Microsoft Office PowerPoint</Application>
  <PresentationFormat>Widescreen</PresentationFormat>
  <Paragraphs>27</Paragraphs>
  <Slides>21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Arial</vt:lpstr>
      <vt:lpstr>Calibri</vt:lpstr>
      <vt:lpstr>Calibri Light</vt:lpstr>
      <vt:lpstr>Tema do Office</vt:lpstr>
      <vt:lpstr>Luanda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Fim</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Claudia Houdelier</dc:creator>
  <cp:lastModifiedBy>Claudia Houdelier</cp:lastModifiedBy>
  <cp:revision>58</cp:revision>
  <dcterms:created xsi:type="dcterms:W3CDTF">2021-09-20T13:35:46Z</dcterms:created>
  <dcterms:modified xsi:type="dcterms:W3CDTF">2022-02-19T07:48:07Z</dcterms:modified>
</cp:coreProperties>
</file>