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70" r:id="rId4"/>
    <p:sldId id="261" r:id="rId5"/>
    <p:sldId id="286" r:id="rId6"/>
    <p:sldId id="289" r:id="rId7"/>
    <p:sldId id="292" r:id="rId8"/>
    <p:sldId id="290" r:id="rId9"/>
    <p:sldId id="291" r:id="rId10"/>
    <p:sldId id="287" r:id="rId11"/>
    <p:sldId id="267" r:id="rId12"/>
    <p:sldId id="268" r:id="rId13"/>
    <p:sldId id="272" r:id="rId14"/>
    <p:sldId id="273" r:id="rId15"/>
    <p:sldId id="274" r:id="rId16"/>
    <p:sldId id="275" r:id="rId17"/>
    <p:sldId id="263" r:id="rId18"/>
    <p:sldId id="276" r:id="rId19"/>
    <p:sldId id="279" r:id="rId20"/>
    <p:sldId id="278" r:id="rId21"/>
    <p:sldId id="281" r:id="rId22"/>
    <p:sldId id="282" r:id="rId23"/>
    <p:sldId id="283" r:id="rId24"/>
    <p:sldId id="284" r:id="rId25"/>
    <p:sldId id="285" r:id="rId26"/>
    <p:sldId id="288" r:id="rId27"/>
  </p:sldIdLst>
  <p:sldSz cx="12192000" cy="6858000"/>
  <p:notesSz cx="6858000" cy="9144000"/>
  <p:custDataLst>
    <p:tags r:id="rId28"/>
  </p:custData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fr-F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fr-F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0444B-0D40-4AD0-AD8E-D492E3572A36}" type="datetimeFigureOut">
              <a:rPr lang="fr-FR" smtClean="0"/>
              <a:t>19/02/2022</a:t>
            </a:fld>
            <a:endParaRPr lang="fr-F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35CC1-3CDC-4763-A9CB-B189612CF0ED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7773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fr-F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fr-F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0444B-0D40-4AD0-AD8E-D492E3572A36}" type="datetimeFigureOut">
              <a:rPr lang="fr-FR" smtClean="0"/>
              <a:t>19/02/2022</a:t>
            </a:fld>
            <a:endParaRPr lang="fr-F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35CC1-3CDC-4763-A9CB-B189612CF0ED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8855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fr-F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fr-F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0444B-0D40-4AD0-AD8E-D492E3572A36}" type="datetimeFigureOut">
              <a:rPr lang="fr-FR" smtClean="0"/>
              <a:t>19/02/2022</a:t>
            </a:fld>
            <a:endParaRPr lang="fr-F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35CC1-3CDC-4763-A9CB-B189612CF0ED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4666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fr-F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fr-F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0444B-0D40-4AD0-AD8E-D492E3572A36}" type="datetimeFigureOut">
              <a:rPr lang="fr-FR" smtClean="0"/>
              <a:t>19/02/2022</a:t>
            </a:fld>
            <a:endParaRPr lang="fr-F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35CC1-3CDC-4763-A9CB-B189612CF0ED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2247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fr-F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0444B-0D40-4AD0-AD8E-D492E3572A36}" type="datetimeFigureOut">
              <a:rPr lang="fr-FR" smtClean="0"/>
              <a:t>19/02/2022</a:t>
            </a:fld>
            <a:endParaRPr lang="fr-F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35CC1-3CDC-4763-A9CB-B189612CF0ED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2498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fr-F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fr-F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fr-F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0444B-0D40-4AD0-AD8E-D492E3572A36}" type="datetimeFigureOut">
              <a:rPr lang="fr-FR" smtClean="0"/>
              <a:t>19/02/2022</a:t>
            </a:fld>
            <a:endParaRPr lang="fr-F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35CC1-3CDC-4763-A9CB-B189612CF0ED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2383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fr-F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fr-F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fr-F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0444B-0D40-4AD0-AD8E-D492E3572A36}" type="datetimeFigureOut">
              <a:rPr lang="fr-FR" smtClean="0"/>
              <a:t>19/02/2022</a:t>
            </a:fld>
            <a:endParaRPr lang="fr-F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35CC1-3CDC-4763-A9CB-B189612CF0ED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5620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fr-F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0444B-0D40-4AD0-AD8E-D492E3572A36}" type="datetimeFigureOut">
              <a:rPr lang="fr-FR" smtClean="0"/>
              <a:t>19/02/2022</a:t>
            </a:fld>
            <a:endParaRPr lang="fr-F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35CC1-3CDC-4763-A9CB-B189612CF0ED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8505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0444B-0D40-4AD0-AD8E-D492E3572A36}" type="datetimeFigureOut">
              <a:rPr lang="fr-FR" smtClean="0"/>
              <a:t>19/02/2022</a:t>
            </a:fld>
            <a:endParaRPr lang="fr-F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35CC1-3CDC-4763-A9CB-B189612CF0ED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5124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fr-F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fr-F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0444B-0D40-4AD0-AD8E-D492E3572A36}" type="datetimeFigureOut">
              <a:rPr lang="fr-FR" smtClean="0"/>
              <a:t>19/02/2022</a:t>
            </a:fld>
            <a:endParaRPr lang="fr-F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35CC1-3CDC-4763-A9CB-B189612CF0ED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2742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fr-F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0444B-0D40-4AD0-AD8E-D492E3572A36}" type="datetimeFigureOut">
              <a:rPr lang="fr-FR" smtClean="0"/>
              <a:t>19/02/2022</a:t>
            </a:fld>
            <a:endParaRPr lang="fr-F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35CC1-3CDC-4763-A9CB-B189612CF0ED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1978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fr-F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fr-F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C0444B-0D40-4AD0-AD8E-D492E3572A36}" type="datetimeFigureOut">
              <a:rPr lang="fr-FR" smtClean="0"/>
              <a:t>19/02/2022</a:t>
            </a:fld>
            <a:endParaRPr lang="fr-F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35CC1-3CDC-4763-A9CB-B189612CF0ED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4208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sz="4800" b="1" dirty="0" err="1" smtClean="0"/>
              <a:t>Senhorio</a:t>
            </a:r>
            <a:endParaRPr lang="fr-FR" sz="4800" b="1" dirty="0"/>
          </a:p>
        </p:txBody>
      </p:sp>
      <p:sp>
        <p:nvSpPr>
          <p:cNvPr id="4" name="Quadro 3"/>
          <p:cNvSpPr/>
          <p:nvPr/>
        </p:nvSpPr>
        <p:spPr>
          <a:xfrm>
            <a:off x="156519" y="74141"/>
            <a:ext cx="11821297" cy="6705600"/>
          </a:xfrm>
          <a:prstGeom prst="fram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606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540519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1800" dirty="0" smtClean="0"/>
              <a:t>Ao </a:t>
            </a:r>
            <a:r>
              <a:rPr lang="pt-BR" sz="1800" dirty="0"/>
              <a:t>contrário dos nobres, os clérigos optavam pela exploração direta das suas reservas, designadas granjas. Nos domínios eclesiásticos, além das rendas cobradas aos caseiros, a Igreja (desde o século XIII) tinha o direito de cobrar a dizima, equivalente a 10% de toda produção bruta (agrícola e pecuária) de todos os proprietários. Fossem homens do povo, nobres ou o próprio rei, todos deviam a dizima à Igreja.</a:t>
            </a:r>
            <a:endParaRPr lang="fr-FR" sz="1800" dirty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2626318"/>
            <a:ext cx="38100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29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570252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pt-BR" sz="1800" dirty="0"/>
              <a:t>O rei era a pessoa mais importante da sociedade portuguesa, ao qual todos os grupos sociais deviam fidelidade, obediência e auxílio. O rei tinha como funções: comandar o exército; decretar a paz e a guerra; fazer leis; ordenar a cobrança de impostos; distribuir benefícios </a:t>
            </a:r>
            <a:r>
              <a:rPr lang="pt-BR" sz="1800" dirty="0" smtClean="0"/>
              <a:t>(</a:t>
            </a:r>
            <a:r>
              <a:rPr lang="pt-BR" sz="1800" dirty="0"/>
              <a:t>terras, rendas </a:t>
            </a:r>
            <a:r>
              <a:rPr lang="pt-BR" sz="1800" dirty="0" smtClean="0"/>
              <a:t>e </a:t>
            </a:r>
            <a:r>
              <a:rPr lang="pt-BR" sz="1800" dirty="0"/>
              <a:t>títulos); aplicar </a:t>
            </a:r>
            <a:r>
              <a:rPr lang="pt-BR" sz="1800" dirty="0" smtClean="0"/>
              <a:t>a </a:t>
            </a:r>
            <a:r>
              <a:rPr lang="pt-BR" sz="1800" dirty="0"/>
              <a:t>justiça </a:t>
            </a:r>
            <a:r>
              <a:rPr lang="pt-BR" sz="1800" dirty="0" smtClean="0"/>
              <a:t>suprema</a:t>
            </a:r>
            <a:r>
              <a:rPr lang="pt-BR" sz="1800" dirty="0"/>
              <a:t>; cunhar a moeda.</a:t>
            </a:r>
            <a:endParaRPr lang="fr-FR" sz="1800" dirty="0"/>
          </a:p>
          <a:p>
            <a:endParaRPr lang="fr-F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037" y="3625164"/>
            <a:ext cx="1685925" cy="270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222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059504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pt-BR" sz="1800" dirty="0" smtClean="0"/>
              <a:t>Um </a:t>
            </a:r>
            <a:r>
              <a:rPr lang="pt-BR" sz="1800" dirty="0"/>
              <a:t>dos senhores (o suserano) atribuía um bem (terra, castelo, rendas, cargo) chamado benefício ou feudo a um outro senhor (o vassalo). </a:t>
            </a:r>
            <a:r>
              <a:rPr lang="pt-BR" sz="1800" dirty="0" smtClean="0"/>
              <a:t>Isto criava </a:t>
            </a:r>
            <a:r>
              <a:rPr lang="pt-BR" sz="1800" dirty="0"/>
              <a:t>entre eles, uma dependência pessoal, baseada em direitos e deveres (fidelidade, ajuda, conselho) recíprocos. </a:t>
            </a:r>
            <a:endParaRPr lang="fr-FR" sz="1800" dirty="0"/>
          </a:p>
          <a:p>
            <a:endParaRPr lang="fr-F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1456" y="2863850"/>
            <a:ext cx="4483100" cy="295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53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2000" b="1" dirty="0" smtClean="0">
                <a:solidFill>
                  <a:schemeClr val="accent2">
                    <a:lumMod val="75000"/>
                  </a:schemeClr>
                </a:solidFill>
              </a:rPr>
              <a:t>Identifique </a:t>
            </a:r>
            <a:r>
              <a:rPr lang="pt-BR" sz="2000" b="1" dirty="0">
                <a:solidFill>
                  <a:schemeClr val="accent2">
                    <a:lumMod val="75000"/>
                  </a:schemeClr>
                </a:solidFill>
              </a:rPr>
              <a:t>funções reservadas à nobreza e ao clero.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t-BR" sz="1800" dirty="0"/>
              <a:t>A sociedade portuguesa no século XIII estava organizada em três grupos sociais: </a:t>
            </a:r>
            <a:r>
              <a:rPr lang="pt-BR" sz="1800" dirty="0" smtClean="0"/>
              <a:t>o </a:t>
            </a:r>
            <a:r>
              <a:rPr lang="pt-BR" sz="1800" dirty="0"/>
              <a:t>clero, a nobreza e o povo. No topo da sociedade encontrava-se o rei. O clero e a nobreza eram grupos sociais privilegiados, porque ocupavam importantes cargos na administração do reino, recebiam terras e não pagavam impostos.</a:t>
            </a:r>
            <a:endParaRPr lang="fr-FR" sz="1800" dirty="0"/>
          </a:p>
          <a:p>
            <a:endParaRPr lang="fr-F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0838" y="3238756"/>
            <a:ext cx="3139607" cy="2639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827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t-BR" sz="1800" dirty="0"/>
              <a:t>Os monarcas recompensavam com terras os nobres e os clérigos que os ajudavam na guerra e na administração do território. Em troca, esperavam contar com uma rede de vassalos fiéis, pronta a segui-los nas lides militares ou a orar pelos sucessos reais, a contribuir financeiramente e a apoiar as decisões reais.</a:t>
            </a:r>
            <a:endParaRPr lang="fr-FR" sz="1800" dirty="0"/>
          </a:p>
          <a:p>
            <a:pPr marL="0" indent="0" algn="ctr">
              <a:buNone/>
            </a:pPr>
            <a:r>
              <a:rPr lang="pt-BR" sz="1800" dirty="0"/>
              <a:t>O exercício do poder senhorial pelos nobres e pelos clérigos implicava não apenas a detenção de poderes econômicos, mas também ao desempenho de poderes políticos ou públicos, de comando militar, de </a:t>
            </a:r>
            <a:r>
              <a:rPr lang="pt-BR" sz="1800" dirty="0" smtClean="0"/>
              <a:t>punição judicial </a:t>
            </a:r>
            <a:r>
              <a:rPr lang="pt-BR" sz="1800" dirty="0"/>
              <a:t>e de coação fiscal sobre os habitantes do </a:t>
            </a:r>
            <a:r>
              <a:rPr lang="pt-BR" sz="1800" dirty="0" smtClean="0"/>
              <a:t>senhorio.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55491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4544109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pt-BR" sz="1800" dirty="0"/>
              <a:t>A nobreza, grupo social privilegiado, era constituída por descendentes de reis, importantes famílias e cavaleiros. Tinham a responsabilidade da defesa, mas também da administração do reino. Os nobres (categoria social elevada) desde jovens eram treinados para servir na guerra ao seu senhor, o seu rei e a fé cristã.  Em tempos de paz, os nobres ocupavam os dias a administrar as suas propriedades (os senhorios), em caçadas ou em atividades de preparação para a guerra.</a:t>
            </a:r>
            <a:endParaRPr lang="fr-FR" sz="1800" dirty="0"/>
          </a:p>
          <a:p>
            <a:endParaRPr lang="fr-F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8892" y="1404551"/>
            <a:ext cx="30988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677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647615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pt-BR" sz="1800" dirty="0"/>
              <a:t>O senhor detinha o poder de recrutar homens para a guerra, de controlar castelos e outras fortificações </a:t>
            </a:r>
            <a:r>
              <a:rPr lang="pt-BR" sz="1800" dirty="0" smtClean="0"/>
              <a:t>e de </a:t>
            </a:r>
            <a:r>
              <a:rPr lang="pt-BR" sz="1800" dirty="0"/>
              <a:t>organizar expedições ofensivas. Quanto à punição judicial o senhor também podia determinar certas penas e cobrar multas, bem como exigir pagamentos obrigatórios e impostos às populações.</a:t>
            </a:r>
            <a:endParaRPr lang="fr-FR" sz="1800" dirty="0"/>
          </a:p>
          <a:p>
            <a:pPr marL="0" indent="0" algn="ctr">
              <a:buNone/>
            </a:pPr>
            <a:r>
              <a:rPr lang="pt-BR" sz="1800" dirty="0"/>
              <a:t>O monarca delegava a administração de territórios ou castelos à nobreza. Os nobres se sentiam honrados pelo monarca, por isto que o patrimônio da nobreza foi geralmente chamado de honras. </a:t>
            </a:r>
            <a:endParaRPr lang="fr-FR" sz="1800" dirty="0"/>
          </a:p>
          <a:p>
            <a:pPr marL="0" indent="0" algn="ctr">
              <a:buNone/>
            </a:pPr>
            <a:endParaRPr lang="fr-FR" sz="1800" dirty="0"/>
          </a:p>
          <a:p>
            <a:endParaRPr lang="fr-FR" dirty="0"/>
          </a:p>
        </p:txBody>
      </p:sp>
      <p:pic>
        <p:nvPicPr>
          <p:cNvPr id="4" name="Espaço Reservado para Conteúdo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2380" y="2669059"/>
            <a:ext cx="5807239" cy="3991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4719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838200" y="688798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pt-BR" sz="1800" dirty="0"/>
              <a:t>Os nobres e o clero contavam com o </a:t>
            </a:r>
            <a:r>
              <a:rPr lang="pt-BR" sz="1800" dirty="0" smtClean="0"/>
              <a:t>privilégio </a:t>
            </a:r>
            <a:r>
              <a:rPr lang="pt-BR" sz="1800" dirty="0"/>
              <a:t>da </a:t>
            </a:r>
            <a:r>
              <a:rPr lang="pt-BR" sz="1800" b="1" dirty="0"/>
              <a:t>imunidade</a:t>
            </a:r>
            <a:r>
              <a:rPr lang="pt-BR" sz="1800" dirty="0"/>
              <a:t> e com o tempo muitos nobres passaram a exercer o poder público a título pessoal e não em nome do rei, usando de maneira abusiva dos privilégios de comando e de punição nos domínios fundiários. </a:t>
            </a:r>
            <a:endParaRPr lang="fr-FR" sz="1800" dirty="0"/>
          </a:p>
          <a:p>
            <a:endParaRPr lang="fr-F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3657" y="1658895"/>
            <a:ext cx="378460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9169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581707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pt-BR" sz="1800" dirty="0"/>
              <a:t>O clero, </a:t>
            </a:r>
            <a:r>
              <a:rPr lang="pt-BR" sz="1800" dirty="0" smtClean="0"/>
              <a:t>mosteiros e </a:t>
            </a:r>
            <a:r>
              <a:rPr lang="pt-BR" sz="1800" dirty="0"/>
              <a:t>abades, se comportavam como verdadeiros senhores. Cobravam rendas sobre a exploração da terra e exerciam o poder senhorial que lhes permitia receber muitos outros tributos. O clero apesar de não usar armas, </a:t>
            </a:r>
            <a:r>
              <a:rPr lang="pt-BR" sz="1800" dirty="0" smtClean="0"/>
              <a:t>tinha </a:t>
            </a:r>
            <a:r>
              <a:rPr lang="pt-BR" sz="1800" dirty="0"/>
              <a:t>um grande poder </a:t>
            </a:r>
            <a:r>
              <a:rPr lang="pt-BR" sz="1800" dirty="0" smtClean="0"/>
              <a:t>e o domínio </a:t>
            </a:r>
            <a:r>
              <a:rPr lang="pt-BR" sz="1800" dirty="0"/>
              <a:t>da escrita, do conhecimento e do ensino. Os mosteiros possuíam </a:t>
            </a:r>
            <a:r>
              <a:rPr lang="pt-BR" sz="1800" dirty="0" smtClean="0"/>
              <a:t>magníficas bibliotecas </a:t>
            </a:r>
            <a:r>
              <a:rPr lang="pt-BR" sz="1800" dirty="0"/>
              <a:t>e </a:t>
            </a:r>
            <a:r>
              <a:rPr lang="pt-BR" sz="1800" dirty="0" err="1"/>
              <a:t>scriptoria</a:t>
            </a:r>
            <a:r>
              <a:rPr lang="pt-BR" sz="1800" dirty="0"/>
              <a:t> onde os monges produziam </a:t>
            </a:r>
            <a:r>
              <a:rPr lang="pt-BR" sz="1800" dirty="0" smtClean="0"/>
              <a:t>manuscritos</a:t>
            </a:r>
            <a:r>
              <a:rPr lang="pt-BR" sz="1800" dirty="0"/>
              <a:t>. </a:t>
            </a:r>
            <a:endParaRPr lang="fr-F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748" y="2191264"/>
            <a:ext cx="2736503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2853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298402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pt-BR" sz="1800" dirty="0" smtClean="0"/>
              <a:t>O clero ocupava uma posição social de grande importância. Era o único que sabia ler e escrever. Além da atividade religiosa, dedicava-se então ao ensino, à leitura e cópia de livros, à assistência a pobres, peregrinos e doentes.   </a:t>
            </a:r>
            <a:endParaRPr lang="fr-FR" sz="1800" dirty="0" smtClean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747" y="2662878"/>
            <a:ext cx="4460377" cy="3185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8615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2234554"/>
            <a:ext cx="9144000" cy="1655762"/>
          </a:xfrm>
        </p:spPr>
        <p:txBody>
          <a:bodyPr>
            <a:noAutofit/>
          </a:bodyPr>
          <a:lstStyle/>
          <a:p>
            <a:r>
              <a:rPr lang="pt-BR" sz="1800" dirty="0"/>
              <a:t>O senhorio é uma área territorial que pertence a um senhor o qual detém variados poderes sobre a terra e os homens que nela habitam. No caso </a:t>
            </a:r>
            <a:r>
              <a:rPr lang="pt-BR" sz="1800" dirty="0" smtClean="0"/>
              <a:t>português </a:t>
            </a:r>
            <a:r>
              <a:rPr lang="pt-BR" sz="1800" dirty="0"/>
              <a:t>os senhorios pertenceram ao rei (os reguengos), à nobreza (as honras) e ao clero (ou coutos).</a:t>
            </a:r>
            <a:endParaRPr lang="fr-FR" sz="1800" dirty="0"/>
          </a:p>
          <a:p>
            <a:r>
              <a:rPr lang="pt-BR" sz="1800" dirty="0"/>
              <a:t>Os domínios senhoriais constituíam o patrimônio fundiário de nobres e eclesiásticos. Eram terras </a:t>
            </a:r>
            <a:r>
              <a:rPr lang="pt-BR" sz="1800" dirty="0" smtClean="0"/>
              <a:t>possuídas em </a:t>
            </a:r>
            <a:r>
              <a:rPr lang="pt-BR" sz="1800" dirty="0"/>
              <a:t>regime de propriedade plena e, nelas, os senhores recolhiam os direitos </a:t>
            </a:r>
            <a:r>
              <a:rPr lang="pt-BR" sz="1800" dirty="0" smtClean="0"/>
              <a:t>provenientes </a:t>
            </a:r>
            <a:r>
              <a:rPr lang="pt-BR" sz="1800" dirty="0"/>
              <a:t>da exploração do solo pelos camponeses. </a:t>
            </a:r>
            <a:endParaRPr lang="fr-FR" sz="1800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000" b="1" dirty="0" smtClean="0">
                <a:solidFill>
                  <a:schemeClr val="accent2">
                    <a:lumMod val="75000"/>
                  </a:schemeClr>
                </a:solidFill>
              </a:rPr>
              <a:t>Distinga as partes componentes do domínio senhorial.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2786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fr-FR" dirty="0" err="1" smtClean="0"/>
              <a:t>Fim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819192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000" b="1" dirty="0" err="1" smtClean="0">
                <a:solidFill>
                  <a:schemeClr val="accent2"/>
                </a:solidFill>
              </a:rPr>
              <a:t>Perguntas</a:t>
            </a:r>
            <a:endParaRPr lang="fr-FR" sz="2000" b="1" dirty="0">
              <a:solidFill>
                <a:schemeClr val="accent2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sz="1800" dirty="0" smtClean="0"/>
              <a:t>O </a:t>
            </a:r>
            <a:r>
              <a:rPr lang="pt-BR" sz="1800" dirty="0"/>
              <a:t>senhorio </a:t>
            </a:r>
            <a:r>
              <a:rPr lang="pt-BR" sz="1800" dirty="0" smtClean="0"/>
              <a:t>era:</a:t>
            </a:r>
          </a:p>
          <a:p>
            <a:pPr marL="0" indent="0">
              <a:buNone/>
            </a:pPr>
            <a:r>
              <a:rPr lang="pt-BR" sz="1800" dirty="0" smtClean="0"/>
              <a:t>A) </a:t>
            </a:r>
            <a:r>
              <a:rPr lang="pt-BR" sz="1800" b="1" dirty="0" smtClean="0"/>
              <a:t>uma </a:t>
            </a:r>
            <a:r>
              <a:rPr lang="pt-BR" sz="1800" b="1" dirty="0"/>
              <a:t>área territorial que pertence a um senhor o qual detém variados poderes sobre a terra e os homens que nela habitam</a:t>
            </a:r>
            <a:r>
              <a:rPr lang="pt-BR" sz="1800" b="1" dirty="0" smtClean="0"/>
              <a:t>.</a:t>
            </a:r>
          </a:p>
          <a:p>
            <a:pPr marL="0" indent="0">
              <a:buNone/>
            </a:pPr>
            <a:r>
              <a:rPr lang="pt-BR" sz="1800" dirty="0" smtClean="0"/>
              <a:t>B) um grupo social da sociedade portuguesa do </a:t>
            </a:r>
            <a:r>
              <a:rPr lang="pt-BR" sz="1800" dirty="0"/>
              <a:t>século </a:t>
            </a:r>
            <a:r>
              <a:rPr lang="pt-BR" sz="1800" dirty="0" smtClean="0"/>
              <a:t>XIII.</a:t>
            </a:r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33592328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sz="1800" dirty="0"/>
              <a:t>O</a:t>
            </a:r>
            <a:r>
              <a:rPr lang="pt-BR" sz="1800" dirty="0" smtClean="0"/>
              <a:t>s senhorios que pertenciam ao clero e à nobreza eram:</a:t>
            </a:r>
          </a:p>
          <a:p>
            <a:pPr marL="514350" indent="-514350">
              <a:buAutoNum type="alphaUcParenR"/>
            </a:pPr>
            <a:r>
              <a:rPr lang="pt-BR" sz="1800" b="1" dirty="0" smtClean="0"/>
              <a:t>os coutos</a:t>
            </a:r>
            <a:r>
              <a:rPr lang="pt-BR" sz="1800" b="1" dirty="0"/>
              <a:t> </a:t>
            </a:r>
            <a:r>
              <a:rPr lang="pt-BR" sz="1800" b="1" dirty="0" smtClean="0"/>
              <a:t>e as honras.</a:t>
            </a:r>
          </a:p>
          <a:p>
            <a:pPr marL="514350" indent="-514350">
              <a:buFont typeface="Arial" panose="020B0604020202020204" pitchFamily="34" charset="0"/>
              <a:buAutoNum type="alphaUcParenR"/>
            </a:pPr>
            <a:r>
              <a:rPr lang="pt-BR" sz="1800" dirty="0" smtClean="0"/>
              <a:t>os eclesiásticos e os nobres.</a:t>
            </a:r>
          </a:p>
          <a:p>
            <a:pPr marL="514350" indent="-514350">
              <a:buAutoNum type="alphaUcParenR"/>
            </a:pP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961494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sz="1800" dirty="0" smtClean="0"/>
              <a:t>Os reguengos eram:</a:t>
            </a:r>
          </a:p>
          <a:p>
            <a:pPr marL="514350" indent="-514350">
              <a:buAutoNum type="alphaUcParenR"/>
            </a:pPr>
            <a:r>
              <a:rPr lang="pt-BR" sz="1800" b="1" dirty="0" smtClean="0"/>
              <a:t>os </a:t>
            </a:r>
            <a:r>
              <a:rPr lang="pt-BR" sz="1800" b="1" dirty="0"/>
              <a:t>senhorios </a:t>
            </a:r>
            <a:r>
              <a:rPr lang="pt-BR" sz="1800" b="1" dirty="0" smtClean="0"/>
              <a:t>que pertenceram </a:t>
            </a:r>
            <a:r>
              <a:rPr lang="pt-BR" sz="1800" b="1" dirty="0"/>
              <a:t>ao </a:t>
            </a:r>
            <a:r>
              <a:rPr lang="pt-BR" sz="1800" b="1" dirty="0" smtClean="0"/>
              <a:t>rei.</a:t>
            </a:r>
          </a:p>
          <a:p>
            <a:pPr marL="514350" indent="-514350">
              <a:buAutoNum type="alphaUcParenR"/>
            </a:pPr>
            <a:r>
              <a:rPr lang="fr-FR" sz="1800" dirty="0" err="1"/>
              <a:t>c</a:t>
            </a:r>
            <a:r>
              <a:rPr lang="fr-FR" sz="1800" dirty="0" err="1" smtClean="0"/>
              <a:t>avaleiros</a:t>
            </a:r>
            <a:r>
              <a:rPr lang="fr-FR" sz="1800" dirty="0" smtClean="0"/>
              <a:t> da </a:t>
            </a:r>
            <a:r>
              <a:rPr lang="fr-FR" sz="1800" dirty="0" err="1" smtClean="0"/>
              <a:t>nobreza</a:t>
            </a:r>
            <a:r>
              <a:rPr lang="fr-FR" sz="1800" dirty="0" smtClean="0"/>
              <a:t>.</a:t>
            </a:r>
            <a:endParaRPr lang="fr-FR" sz="1800" dirty="0"/>
          </a:p>
          <a:p>
            <a:pPr marL="514350" indent="-514350">
              <a:buAutoNum type="alphaUcParenR"/>
            </a:pP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627253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sz="1800" dirty="0" smtClean="0"/>
              <a:t>O </a:t>
            </a:r>
            <a:r>
              <a:rPr lang="pt-BR" sz="1800" dirty="0"/>
              <a:t>território coutado equivalia </a:t>
            </a:r>
            <a:r>
              <a:rPr lang="pt-BR" sz="1800" dirty="0" smtClean="0"/>
              <a:t>a:</a:t>
            </a:r>
          </a:p>
          <a:p>
            <a:pPr marL="514350" indent="-514350">
              <a:buAutoNum type="alphaUcParenR"/>
            </a:pPr>
            <a:r>
              <a:rPr lang="pt-BR" sz="1800" b="1" dirty="0" smtClean="0"/>
              <a:t>território </a:t>
            </a:r>
            <a:r>
              <a:rPr lang="pt-BR" sz="1800" b="1" dirty="0"/>
              <a:t>imune</a:t>
            </a:r>
            <a:r>
              <a:rPr lang="pt-BR" sz="1800" dirty="0" smtClean="0"/>
              <a:t>.</a:t>
            </a:r>
          </a:p>
          <a:p>
            <a:pPr marL="514350" indent="-514350">
              <a:buFont typeface="Arial" panose="020B0604020202020204" pitchFamily="34" charset="0"/>
              <a:buAutoNum type="alphaUcParenR"/>
            </a:pPr>
            <a:r>
              <a:rPr lang="pt-BR" sz="1800" dirty="0"/>
              <a:t>t</a:t>
            </a:r>
            <a:r>
              <a:rPr lang="pt-BR" sz="1800" dirty="0" smtClean="0"/>
              <a:t>erritório de grande valor.</a:t>
            </a:r>
            <a:endParaRPr lang="pt-BR" sz="1800" dirty="0"/>
          </a:p>
          <a:p>
            <a:pPr marL="514350" indent="-514350">
              <a:buAutoNum type="alphaUcParenR"/>
            </a:pPr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22011407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sz="1800" dirty="0" smtClean="0"/>
              <a:t>Os </a:t>
            </a:r>
            <a:r>
              <a:rPr lang="pt-BR" sz="1800" dirty="0"/>
              <a:t>nobres e o clero contavam com o </a:t>
            </a:r>
            <a:r>
              <a:rPr lang="pt-BR" sz="1800" dirty="0" smtClean="0"/>
              <a:t>privilégio da:</a:t>
            </a:r>
          </a:p>
          <a:p>
            <a:pPr marL="514350" indent="-514350">
              <a:buAutoNum type="alphaUcParenR"/>
            </a:pPr>
            <a:r>
              <a:rPr lang="pt-BR" sz="1800" b="1" dirty="0" smtClean="0"/>
              <a:t>imunidade.</a:t>
            </a:r>
          </a:p>
          <a:p>
            <a:pPr marL="514350" indent="-514350">
              <a:buAutoNum type="alphaUcParenR"/>
            </a:pPr>
            <a:r>
              <a:rPr lang="pt-BR" sz="1800" dirty="0" smtClean="0"/>
              <a:t>de cobrança da dizima </a:t>
            </a:r>
            <a:r>
              <a:rPr lang="pt-BR" sz="1800" dirty="0"/>
              <a:t>equivalente a 10% de toda produção </a:t>
            </a:r>
            <a:r>
              <a:rPr lang="pt-BR" sz="1800" dirty="0" smtClean="0"/>
              <a:t>bruta.</a:t>
            </a:r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21657390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sz="1800" dirty="0"/>
              <a:t>O domínio senhorial no o</a:t>
            </a:r>
            <a:r>
              <a:rPr lang="pt-BR" sz="1800" dirty="0" smtClean="0"/>
              <a:t>cidente </a:t>
            </a:r>
            <a:r>
              <a:rPr lang="pt-BR" sz="1800" dirty="0"/>
              <a:t>medieval era caracterizado pela presença </a:t>
            </a:r>
            <a:r>
              <a:rPr lang="pt-BR" sz="1800" dirty="0" smtClean="0"/>
              <a:t>de:</a:t>
            </a:r>
          </a:p>
          <a:p>
            <a:pPr marL="0" indent="0">
              <a:buNone/>
            </a:pPr>
            <a:r>
              <a:rPr lang="pt-BR" sz="1800" dirty="0" smtClean="0"/>
              <a:t>A) </a:t>
            </a:r>
            <a:r>
              <a:rPr lang="pt-BR" sz="1800" b="1" dirty="0" smtClean="0"/>
              <a:t>uma </a:t>
            </a:r>
            <a:r>
              <a:rPr lang="pt-BR" sz="1800" b="1" dirty="0"/>
              <a:t>Igreja, </a:t>
            </a:r>
            <a:r>
              <a:rPr lang="pt-BR" sz="1800" b="1" dirty="0" smtClean="0"/>
              <a:t>um bosque </a:t>
            </a:r>
            <a:r>
              <a:rPr lang="pt-BR" sz="1800" b="1" dirty="0"/>
              <a:t>do senhor, </a:t>
            </a:r>
            <a:r>
              <a:rPr lang="pt-BR" sz="1800" b="1" dirty="0" smtClean="0"/>
              <a:t>um </a:t>
            </a:r>
            <a:r>
              <a:rPr lang="pt-BR" sz="1800" b="1" dirty="0"/>
              <a:t>castelo, </a:t>
            </a:r>
            <a:r>
              <a:rPr lang="pt-BR" sz="1800" b="1" dirty="0" smtClean="0"/>
              <a:t>da </a:t>
            </a:r>
            <a:r>
              <a:rPr lang="pt-BR" sz="1800" b="1" dirty="0" err="1"/>
              <a:t>quint</a:t>
            </a:r>
            <a:r>
              <a:rPr lang="fr-FR" sz="1800" b="1" dirty="0"/>
              <a:t>ã</a:t>
            </a:r>
            <a:r>
              <a:rPr lang="pt-BR" sz="1800" b="1" dirty="0"/>
              <a:t>, do moinho do senhor e dos casais.</a:t>
            </a:r>
          </a:p>
          <a:p>
            <a:pPr marL="0" indent="0">
              <a:buNone/>
            </a:pPr>
            <a:r>
              <a:rPr lang="pt-BR" sz="1800" dirty="0" smtClean="0"/>
              <a:t>B) </a:t>
            </a:r>
            <a:r>
              <a:rPr lang="pt-BR" sz="1800" dirty="0"/>
              <a:t>u</a:t>
            </a:r>
            <a:r>
              <a:rPr lang="pt-BR" sz="1800" dirty="0" smtClean="0"/>
              <a:t>m castelo, uma floresta, um mosteiro, um moinho e um feudo.</a:t>
            </a:r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22988928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1800" dirty="0" smtClean="0"/>
              <a:t>Os </a:t>
            </a:r>
            <a:r>
              <a:rPr lang="pt-BR" sz="1800" dirty="0"/>
              <a:t>senhorios (honras da nobreza e coutos do clero) </a:t>
            </a:r>
            <a:r>
              <a:rPr lang="pt-BR" sz="1800" dirty="0" smtClean="0"/>
              <a:t>beneficiavam de um privilégio que se chamava imunidade. A </a:t>
            </a:r>
            <a:r>
              <a:rPr lang="pt-BR" sz="1800" dirty="0"/>
              <a:t>concessão da imunidade aos senhores se dava através de uma carta de couto, na qual o território coutado equivalia a território imune. A maioria das cartas de couto eram atribuídas à Igreja</a:t>
            </a:r>
            <a:r>
              <a:rPr lang="pt-BR" sz="1800" dirty="0" smtClean="0"/>
              <a:t>.</a:t>
            </a:r>
          </a:p>
          <a:p>
            <a:pPr marL="0" indent="0" algn="ctr">
              <a:buNone/>
            </a:pPr>
            <a:r>
              <a:rPr lang="pt-BR" sz="1800" dirty="0" smtClean="0"/>
              <a:t>As </a:t>
            </a:r>
            <a:r>
              <a:rPr lang="pt-BR" sz="1800" dirty="0"/>
              <a:t>áreas e </a:t>
            </a:r>
            <a:r>
              <a:rPr lang="pt-BR" sz="1800" dirty="0" smtClean="0"/>
              <a:t>propriedades eram </a:t>
            </a:r>
            <a:r>
              <a:rPr lang="pt-BR" sz="1800" dirty="0"/>
              <a:t>“coutadas” por ato do Rei, geralmente em favor de nobres, eclesiásticos ou instituições religiosas. </a:t>
            </a:r>
            <a:endParaRPr lang="pt-BR" sz="1800" dirty="0" smtClean="0"/>
          </a:p>
          <a:p>
            <a:pPr marL="0" indent="0" algn="ctr">
              <a:buNone/>
            </a:pPr>
            <a:r>
              <a:rPr lang="pt-BR" sz="1800" dirty="0" smtClean="0"/>
              <a:t>As </a:t>
            </a:r>
            <a:r>
              <a:rPr lang="pt-BR" sz="1800" dirty="0"/>
              <a:t>propriedades imunes, ou seja, sobre as quais não poderiam incidir impostos e quaisquer outros ônus, eram protegidas pela proibição de entrada de juízes, oficiais, coletores e fiscais.</a:t>
            </a:r>
            <a:endParaRPr lang="fr-FR" sz="1800" dirty="0"/>
          </a:p>
          <a:p>
            <a:pPr marL="0" indent="0" algn="ctr">
              <a:buNone/>
            </a:pPr>
            <a:r>
              <a:rPr lang="pt-BR" sz="1800" dirty="0" smtClean="0"/>
              <a:t>Nos </a:t>
            </a:r>
            <a:r>
              <a:rPr lang="pt-BR" sz="1800" dirty="0"/>
              <a:t>senhorios (honras da nobreza e coutos do clero) os senhores detinham o poder público, os funcionários régios ficavam impedidos de neles exercer as funções militares, judiciais e fiscais que competiam ao monarca, na sua qualidade de senhor supremo do Reino. Este privilégio chamava-se imunidade do senhorio. A imunidade interditava aos delegados do rei a entrada nas terras de um nobre, o que conduziu a uma considerável perda de poderes por parte da realeza. </a:t>
            </a:r>
            <a:endParaRPr lang="pt-BR" sz="1800" dirty="0" smtClean="0"/>
          </a:p>
          <a:p>
            <a:pPr marL="0" indent="0" algn="ctr">
              <a:buNone/>
            </a:pPr>
            <a:endParaRPr lang="fr-FR" sz="1800" dirty="0"/>
          </a:p>
          <a:p>
            <a:pPr marL="0" indent="0" algn="ctr">
              <a:buNone/>
            </a:pPr>
            <a:endParaRPr lang="fr-FR" sz="1800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23356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4524678"/>
            <a:ext cx="9144000" cy="2386873"/>
          </a:xfrm>
        </p:spPr>
        <p:txBody>
          <a:bodyPr>
            <a:normAutofit/>
          </a:bodyPr>
          <a:lstStyle/>
          <a:p>
            <a:r>
              <a:rPr lang="pt-BR" sz="1800" dirty="0" smtClean="0"/>
              <a:t>Os senhorios da nobreza, denominados honras, de uma forma geral, identificavam-se pela presença de um castelo, de uma torre ou de um solar, que atestavam o poder do respectivo senhor.</a:t>
            </a:r>
          </a:p>
          <a:p>
            <a:endParaRPr lang="pt-BR" sz="1800" dirty="0" smtClean="0"/>
          </a:p>
          <a:p>
            <a:endParaRPr lang="fr-FR" sz="1800" dirty="0" smtClean="0"/>
          </a:p>
          <a:p>
            <a:endParaRPr lang="fr-F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4851" y="521084"/>
            <a:ext cx="4582298" cy="3665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631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5991020"/>
            <a:ext cx="9144000" cy="2386873"/>
          </a:xfrm>
        </p:spPr>
        <p:txBody>
          <a:bodyPr>
            <a:normAutofit/>
          </a:bodyPr>
          <a:lstStyle/>
          <a:p>
            <a:r>
              <a:rPr lang="pt-BR" sz="1800" dirty="0" smtClean="0"/>
              <a:t>O domínio senhorial no </a:t>
            </a:r>
            <a:r>
              <a:rPr lang="pt-BR" sz="1800" dirty="0"/>
              <a:t>o</a:t>
            </a:r>
            <a:r>
              <a:rPr lang="pt-BR" sz="1800" dirty="0" smtClean="0"/>
              <a:t>cidente medieval era caracterizado pela presença de uma Igreja, do bosque do senhor, de um castelo, da </a:t>
            </a:r>
            <a:r>
              <a:rPr lang="pt-BR" sz="1800" dirty="0" err="1" smtClean="0"/>
              <a:t>quint</a:t>
            </a:r>
            <a:r>
              <a:rPr lang="fr-FR" sz="1800" dirty="0"/>
              <a:t>ã</a:t>
            </a:r>
            <a:r>
              <a:rPr lang="pt-BR" sz="1800" dirty="0" smtClean="0"/>
              <a:t>, do moinho do senhor e dos casais.</a:t>
            </a:r>
          </a:p>
          <a:p>
            <a:endParaRPr lang="fr-FR" sz="1800" dirty="0" smtClean="0"/>
          </a:p>
          <a:p>
            <a:endParaRPr lang="fr-FR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516" y="123910"/>
            <a:ext cx="8983306" cy="576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435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2000" dirty="0">
                <a:latin typeface="+mn-lt"/>
              </a:rPr>
              <a:t>Os senhores nobres e eclesiásticos faziam uma exploração econômica da terra.  Os domínios senhoriais incluíam campos de cerais, vinha, pomares, pastos, bosques.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pic>
        <p:nvPicPr>
          <p:cNvPr id="4" name="Image 1" descr="http://1.bp.blogspot.com/-kuN-SylyJc4/VQBlPagA4fI/AAAAAAAAAKU/o3_AjSKtsU0/s1600/a-sociedade-europeia-nos-sculos-ix-a-xii-12-728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108" y="1611437"/>
            <a:ext cx="5801784" cy="43513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920765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88773" y="227484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2000" dirty="0" smtClean="0"/>
              <a:t>Na </a:t>
            </a:r>
            <a:r>
              <a:rPr lang="pt-BR" sz="2000" dirty="0" err="1"/>
              <a:t>quintã</a:t>
            </a:r>
            <a:r>
              <a:rPr lang="pt-BR" sz="2000" dirty="0" smtClean="0"/>
              <a:t> (ou paço) se encontrava a morada do senhor, separadamente dos estábulos, dos celeiros e do moinho.  Os senhores preferiam o arrendamento das suas propriedades, divididas em casais ou </a:t>
            </a:r>
            <a:r>
              <a:rPr lang="pt-BR" sz="2000" dirty="0" err="1" smtClean="0"/>
              <a:t>vilares</a:t>
            </a:r>
            <a:r>
              <a:rPr lang="pt-BR" sz="2000" dirty="0" smtClean="0"/>
              <a:t>, como os mansos europeus.</a:t>
            </a:r>
            <a:endParaRPr lang="fr-FR" sz="2000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423" y="1335044"/>
            <a:ext cx="74803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913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2237515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1800" dirty="0" smtClean="0"/>
              <a:t>Os domínios da nobreza compreendiam uma reserva (conhecida por </a:t>
            </a:r>
            <a:r>
              <a:rPr lang="pt-BR" sz="1800" dirty="0" err="1" smtClean="0"/>
              <a:t>quintã</a:t>
            </a:r>
            <a:r>
              <a:rPr lang="pt-BR" sz="1800" dirty="0" smtClean="0"/>
              <a:t>) e as unidades de exploração arrendadas, que eram os casais. Ambas eram a fonte de direitos dominais provenientes da exploração do solo pelos camponeses.</a:t>
            </a:r>
          </a:p>
          <a:p>
            <a:pPr marL="0" indent="0" algn="ctr">
              <a:buNone/>
            </a:pPr>
            <a:r>
              <a:rPr lang="pt-BR" sz="1800" dirty="0" smtClean="0"/>
              <a:t> A exploração da </a:t>
            </a:r>
            <a:r>
              <a:rPr lang="pt-BR" sz="1800" dirty="0" err="1" smtClean="0"/>
              <a:t>quintã</a:t>
            </a:r>
            <a:r>
              <a:rPr lang="pt-BR" sz="1800" dirty="0" smtClean="0"/>
              <a:t> cabia aos escravos, servos e colonos livres. Para a exploração dos casais se faziam contratos entre senhores e colonos, também chamados de caseiros e se estabeleciam as rendas.</a:t>
            </a:r>
          </a:p>
          <a:p>
            <a:pPr marL="0" indent="0" algn="ctr">
              <a:buNone/>
            </a:pPr>
            <a:r>
              <a:rPr lang="pt-BR" sz="1800" dirty="0" smtClean="0"/>
              <a:t>Estes contratos podiam ser perpétuos ou abranger duas ou três gerações. As rendas, em gênero ou dinheiro, podiam ser fixas ou relativas a uma fração das colheitas.</a:t>
            </a:r>
            <a:endParaRPr lang="fr-FR" sz="1800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44238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650" y="387350"/>
            <a:ext cx="7632700" cy="608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572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Diapositive 2&quot;/&gt;&lt;property id=&quot;20307&quot; value=&quot;256&quot;/&gt;&lt;/object&gt;&lt;object type=&quot;3&quot; unique_id=&quot;17474&quot;&gt;&lt;property id=&quot;20148&quot; value=&quot;5&quot;/&gt;&lt;property id=&quot;20300&quot; value=&quot;Diapositive 1 - &amp;quot;Senhorio&amp;quot;&quot;/&gt;&lt;property id=&quot;20307&quot; value=&quot;257&quot;/&gt;&lt;/object&gt;&lt;object type=&quot;3&quot; unique_id=&quot;17503&quot;&gt;&lt;property id=&quot;20148&quot; value=&quot;5&quot;/&gt;&lt;property id=&quot;20300&quot; value=&quot;Diapositive 4&quot;/&gt;&lt;property id=&quot;20307&quot; value=&quot;261&quot;/&gt;&lt;/object&gt;&lt;object type=&quot;3&quot; unique_id=&quot;17625&quot;&gt;&lt;property id=&quot;20148&quot; value=&quot;5&quot;/&gt;&lt;property id=&quot;20300&quot; value=&quot;Diapositive 17&quot;/&gt;&lt;property id=&quot;20307&quot; value=&quot;263&quot;/&gt;&lt;/object&gt;&lt;object type=&quot;3&quot; unique_id=&quot;17717&quot;&gt;&lt;property id=&quot;20148&quot; value=&quot;5&quot;/&gt;&lt;property id=&quot;20300&quot; value=&quot;Diapositive 11&quot;/&gt;&lt;property id=&quot;20307&quot; value=&quot;267&quot;/&gt;&lt;/object&gt;&lt;object type=&quot;3&quot; unique_id=&quot;17895&quot;&gt;&lt;property id=&quot;20148&quot; value=&quot;5&quot;/&gt;&lt;property id=&quot;20300&quot; value=&quot;Diapositive 12&quot;/&gt;&lt;property id=&quot;20307&quot; value=&quot;268&quot;/&gt;&lt;/object&gt;&lt;object type=&quot;3&quot; unique_id=&quot;17936&quot;&gt;&lt;property id=&quot;20148&quot; value=&quot;5&quot;/&gt;&lt;property id=&quot;20300&quot; value=&quot;Diapositive 3&quot;/&gt;&lt;property id=&quot;20307&quot; value=&quot;270&quot;/&gt;&lt;/object&gt;&lt;object type=&quot;3&quot; unique_id=&quot;18053&quot;&gt;&lt;property id=&quot;20148&quot; value=&quot;5&quot;/&gt;&lt;property id=&quot;20300&quot; value=&quot;Diapositive 13 - &amp;quot;Identifique funções reservadas à nobreza e ao clero. &amp;quot;&quot;/&gt;&lt;property id=&quot;20307&quot; value=&quot;272&quot;/&gt;&lt;/object&gt;&lt;object type=&quot;3&quot; unique_id=&quot;18134&quot;&gt;&lt;property id=&quot;20148&quot; value=&quot;5&quot;/&gt;&lt;property id=&quot;20300&quot; value=&quot;Diapositive 14&quot;/&gt;&lt;property id=&quot;20307&quot; value=&quot;273&quot;/&gt;&lt;/object&gt;&lt;object type=&quot;3&quot; unique_id=&quot;18203&quot;&gt;&lt;property id=&quot;20148&quot; value=&quot;5&quot;/&gt;&lt;property id=&quot;20300&quot; value=&quot;Diapositive 15&quot;/&gt;&lt;property id=&quot;20307&quot; value=&quot;274&quot;/&gt;&lt;/object&gt;&lt;object type=&quot;3&quot; unique_id=&quot;18204&quot;&gt;&lt;property id=&quot;20148&quot; value=&quot;5&quot;/&gt;&lt;property id=&quot;20300&quot; value=&quot;Diapositive 16&quot;/&gt;&lt;property id=&quot;20307&quot; value=&quot;275&quot;/&gt;&lt;/object&gt;&lt;object type=&quot;3&quot; unique_id=&quot;18413&quot;&gt;&lt;property id=&quot;20148&quot; value=&quot;5&quot;/&gt;&lt;property id=&quot;20300&quot; value=&quot;Diapositive 18&quot;/&gt;&lt;property id=&quot;20307&quot; value=&quot;276&quot;/&gt;&lt;/object&gt;&lt;object type=&quot;3&quot; unique_id=&quot;18510&quot;&gt;&lt;property id=&quot;20148&quot; value=&quot;5&quot;/&gt;&lt;property id=&quot;20300&quot; value=&quot;Diapositive 19&quot;/&gt;&lt;property id=&quot;20307&quot; value=&quot;279&quot;/&gt;&lt;/object&gt;&lt;object type=&quot;3&quot; unique_id=&quot;18512&quot;&gt;&lt;property id=&quot;20148&quot; value=&quot;5&quot;/&gt;&lt;property id=&quot;20300&quot; value=&quot;Diapositive 20&quot;/&gt;&lt;property id=&quot;20307&quot; value=&quot;278&quot;/&gt;&lt;/object&gt;&lt;object type=&quot;3&quot; unique_id=&quot;19073&quot;&gt;&lt;property id=&quot;20148&quot; value=&quot;5&quot;/&gt;&lt;property id=&quot;20300&quot; value=&quot;Diapositive 21 - &amp;quot;Perguntas&amp;quot;&quot;/&gt;&lt;property id=&quot;20307&quot; value=&quot;281&quot;/&gt;&lt;/object&gt;&lt;object type=&quot;3&quot; unique_id=&quot;19158&quot;&gt;&lt;property id=&quot;20148&quot; value=&quot;5&quot;/&gt;&lt;property id=&quot;20300&quot; value=&quot;Diapositive 22&quot;/&gt;&lt;property id=&quot;20307&quot; value=&quot;282&quot;/&gt;&lt;/object&gt;&lt;object type=&quot;3&quot; unique_id=&quot;19159&quot;&gt;&lt;property id=&quot;20148&quot; value=&quot;5&quot;/&gt;&lt;property id=&quot;20300&quot; value=&quot;Diapositive 23&quot;/&gt;&lt;property id=&quot;20307&quot; value=&quot;283&quot;/&gt;&lt;/object&gt;&lt;object type=&quot;3&quot; unique_id=&quot;19298&quot;&gt;&lt;property id=&quot;20148&quot; value=&quot;5&quot;/&gt;&lt;property id=&quot;20300&quot; value=&quot;Diapositive 24&quot;/&gt;&lt;property id=&quot;20307&quot; value=&quot;284&quot;/&gt;&lt;/object&gt;&lt;object type=&quot;3&quot; unique_id=&quot;19299&quot;&gt;&lt;property id=&quot;20148&quot; value=&quot;5&quot;/&gt;&lt;property id=&quot;20300&quot; value=&quot;Diapositive 25&quot;/&gt;&lt;property id=&quot;20307&quot; value=&quot;285&quot;/&gt;&lt;/object&gt;&lt;object type=&quot;3&quot; unique_id=&quot;19661&quot;&gt;&lt;property id=&quot;20148&quot; value=&quot;5&quot;/&gt;&lt;property id=&quot;20300&quot; value=&quot;Diapositive 5&quot;/&gt;&lt;property id=&quot;20307&quot; value=&quot;286&quot;/&gt;&lt;/object&gt;&lt;object type=&quot;3&quot; unique_id=&quot;19777&quot;&gt;&lt;property id=&quot;20148&quot; value=&quot;5&quot;/&gt;&lt;property id=&quot;20300&quot; value=&quot;Diapositive 10&quot;/&gt;&lt;property id=&quot;20307&quot; value=&quot;287&quot;/&gt;&lt;/object&gt;&lt;object type=&quot;3&quot; unique_id=&quot;19894&quot;&gt;&lt;property id=&quot;20148&quot; value=&quot;5&quot;/&gt;&lt;property id=&quot;20300&quot; value=&quot;Diapositive 26&quot;/&gt;&lt;property id=&quot;20307&quot; value=&quot;288&quot;/&gt;&lt;/object&gt;&lt;object type=&quot;3&quot; unique_id=&quot;20377&quot;&gt;&lt;property id=&quot;20148&quot; value=&quot;5&quot;/&gt;&lt;property id=&quot;20300&quot; value=&quot;Diapositive 6 - &amp;quot;Os senhores nobres e eclesiásticos faziam uma exploração econômica da terra.  Os domínios senhoriais incluíam&quot;/&gt;&lt;property id=&quot;20307&quot; value=&quot;289&quot;/&gt;&lt;/object&gt;&lt;object type=&quot;3&quot; unique_id=&quot;21028&quot;&gt;&lt;property id=&quot;20148&quot; value=&quot;5&quot;/&gt;&lt;property id=&quot;20300&quot; value=&quot;Diapositive 8&quot;/&gt;&lt;property id=&quot;20307&quot; value=&quot;290&quot;/&gt;&lt;/object&gt;&lt;object type=&quot;3&quot; unique_id=&quot;21159&quot;&gt;&lt;property id=&quot;20148&quot; value=&quot;5&quot;/&gt;&lt;property id=&quot;20300&quot; value=&quot;Diapositive 9&quot;/&gt;&lt;property id=&quot;20307&quot; value=&quot;291&quot;/&gt;&lt;/object&gt;&lt;object type=&quot;3&quot; unique_id=&quot;21295&quot;&gt;&lt;property id=&quot;20148&quot; value=&quot;5&quot;/&gt;&lt;property id=&quot;20300&quot; value=&quot;Diapositive 7&quot;/&gt;&lt;property id=&quot;20307&quot; value=&quot;292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426</TotalTime>
  <Words>1422</Words>
  <Application>Microsoft Office PowerPoint</Application>
  <PresentationFormat>Widescreen</PresentationFormat>
  <Paragraphs>50</Paragraphs>
  <Slides>26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Tema do Office</vt:lpstr>
      <vt:lpstr>Senhorio</vt:lpstr>
      <vt:lpstr>Apresentação do PowerPoint</vt:lpstr>
      <vt:lpstr>Apresentação do PowerPoint</vt:lpstr>
      <vt:lpstr>Apresentação do PowerPoint</vt:lpstr>
      <vt:lpstr>Apresentação do PowerPoint</vt:lpstr>
      <vt:lpstr>Os senhores nobres e eclesiásticos faziam uma exploração econômica da terra.  Os domínios senhoriais incluíam campos de cerais, vinha, pomares, pastos, bosques.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Identifique funções reservadas à nobreza e ao clero.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Perguntas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Claudia Houdelier</dc:creator>
  <cp:lastModifiedBy>Claudia Houdelier</cp:lastModifiedBy>
  <cp:revision>118</cp:revision>
  <dcterms:created xsi:type="dcterms:W3CDTF">2021-11-29T16:11:19Z</dcterms:created>
  <dcterms:modified xsi:type="dcterms:W3CDTF">2022-02-19T07:28:02Z</dcterms:modified>
</cp:coreProperties>
</file>