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7" r:id="rId7"/>
    <p:sldId id="265" r:id="rId8"/>
    <p:sldId id="270" r:id="rId9"/>
    <p:sldId id="260" r:id="rId10"/>
    <p:sldId id="268" r:id="rId11"/>
    <p:sldId id="274" r:id="rId12"/>
    <p:sldId id="275" r:id="rId13"/>
    <p:sldId id="276" r:id="rId14"/>
    <p:sldId id="277" r:id="rId15"/>
    <p:sldId id="262" r:id="rId16"/>
    <p:sldId id="271" r:id="rId17"/>
    <p:sldId id="278" r:id="rId18"/>
    <p:sldId id="279" r:id="rId19"/>
  </p:sldIdLst>
  <p:sldSz cx="12192000" cy="6858000"/>
  <p:notesSz cx="6858000" cy="9144000"/>
  <p:custDataLst>
    <p:tags r:id="rId2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3366CC"/>
    <a:srgbClr val="FF0066"/>
    <a:srgbClr val="00FFCC"/>
    <a:srgbClr val="990033"/>
    <a:srgbClr val="00CC66"/>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fr-F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fr-FR"/>
          </a:p>
        </p:txBody>
      </p:sp>
      <p:sp>
        <p:nvSpPr>
          <p:cNvPr id="4" name="Espaço Reservado para Data 3"/>
          <p:cNvSpPr>
            <a:spLocks noGrp="1"/>
          </p:cNvSpPr>
          <p:nvPr>
            <p:ph type="dt" sz="half" idx="10"/>
          </p:nvPr>
        </p:nvSpPr>
        <p:spPr/>
        <p:txBody>
          <a:bodyPr/>
          <a:lstStyle/>
          <a:p>
            <a:fld id="{8A531101-0067-4083-ABEF-994D64F91187}"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A8D1E07C-6F83-4592-884C-F92A195AE8D4}" type="slidenum">
              <a:rPr lang="fr-FR" smtClean="0"/>
              <a:t>‹nº›</a:t>
            </a:fld>
            <a:endParaRPr lang="fr-FR"/>
          </a:p>
        </p:txBody>
      </p:sp>
    </p:spTree>
    <p:extLst>
      <p:ext uri="{BB962C8B-B14F-4D97-AF65-F5344CB8AC3E}">
        <p14:creationId xmlns:p14="http://schemas.microsoft.com/office/powerpoint/2010/main" val="116221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fr-F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Data 3"/>
          <p:cNvSpPr>
            <a:spLocks noGrp="1"/>
          </p:cNvSpPr>
          <p:nvPr>
            <p:ph type="dt" sz="half" idx="10"/>
          </p:nvPr>
        </p:nvSpPr>
        <p:spPr/>
        <p:txBody>
          <a:bodyPr/>
          <a:lstStyle/>
          <a:p>
            <a:fld id="{8A531101-0067-4083-ABEF-994D64F91187}"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A8D1E07C-6F83-4592-884C-F92A195AE8D4}" type="slidenum">
              <a:rPr lang="fr-FR" smtClean="0"/>
              <a:t>‹nº›</a:t>
            </a:fld>
            <a:endParaRPr lang="fr-FR"/>
          </a:p>
        </p:txBody>
      </p:sp>
    </p:spTree>
    <p:extLst>
      <p:ext uri="{BB962C8B-B14F-4D97-AF65-F5344CB8AC3E}">
        <p14:creationId xmlns:p14="http://schemas.microsoft.com/office/powerpoint/2010/main" val="152593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fr-F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Data 3"/>
          <p:cNvSpPr>
            <a:spLocks noGrp="1"/>
          </p:cNvSpPr>
          <p:nvPr>
            <p:ph type="dt" sz="half" idx="10"/>
          </p:nvPr>
        </p:nvSpPr>
        <p:spPr/>
        <p:txBody>
          <a:bodyPr/>
          <a:lstStyle/>
          <a:p>
            <a:fld id="{8A531101-0067-4083-ABEF-994D64F91187}"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A8D1E07C-6F83-4592-884C-F92A195AE8D4}" type="slidenum">
              <a:rPr lang="fr-FR" smtClean="0"/>
              <a:t>‹nº›</a:t>
            </a:fld>
            <a:endParaRPr lang="fr-FR"/>
          </a:p>
        </p:txBody>
      </p:sp>
    </p:spTree>
    <p:extLst>
      <p:ext uri="{BB962C8B-B14F-4D97-AF65-F5344CB8AC3E}">
        <p14:creationId xmlns:p14="http://schemas.microsoft.com/office/powerpoint/2010/main" val="268324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fr-F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Data 3"/>
          <p:cNvSpPr>
            <a:spLocks noGrp="1"/>
          </p:cNvSpPr>
          <p:nvPr>
            <p:ph type="dt" sz="half" idx="10"/>
          </p:nvPr>
        </p:nvSpPr>
        <p:spPr/>
        <p:txBody>
          <a:bodyPr/>
          <a:lstStyle/>
          <a:p>
            <a:fld id="{8A531101-0067-4083-ABEF-994D64F91187}"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A8D1E07C-6F83-4592-884C-F92A195AE8D4}" type="slidenum">
              <a:rPr lang="fr-FR" smtClean="0"/>
              <a:t>‹nº›</a:t>
            </a:fld>
            <a:endParaRPr lang="fr-FR"/>
          </a:p>
        </p:txBody>
      </p:sp>
    </p:spTree>
    <p:extLst>
      <p:ext uri="{BB962C8B-B14F-4D97-AF65-F5344CB8AC3E}">
        <p14:creationId xmlns:p14="http://schemas.microsoft.com/office/powerpoint/2010/main" val="192862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fr-F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A531101-0067-4083-ABEF-994D64F91187}"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A8D1E07C-6F83-4592-884C-F92A195AE8D4}" type="slidenum">
              <a:rPr lang="fr-FR" smtClean="0"/>
              <a:t>‹nº›</a:t>
            </a:fld>
            <a:endParaRPr lang="fr-FR"/>
          </a:p>
        </p:txBody>
      </p:sp>
    </p:spTree>
    <p:extLst>
      <p:ext uri="{BB962C8B-B14F-4D97-AF65-F5344CB8AC3E}">
        <p14:creationId xmlns:p14="http://schemas.microsoft.com/office/powerpoint/2010/main" val="215349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fr-F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5" name="Espaço Reservado para Data 4"/>
          <p:cNvSpPr>
            <a:spLocks noGrp="1"/>
          </p:cNvSpPr>
          <p:nvPr>
            <p:ph type="dt" sz="half" idx="10"/>
          </p:nvPr>
        </p:nvSpPr>
        <p:spPr/>
        <p:txBody>
          <a:bodyPr/>
          <a:lstStyle/>
          <a:p>
            <a:fld id="{8A531101-0067-4083-ABEF-994D64F91187}" type="datetimeFigureOut">
              <a:rPr lang="fr-FR" smtClean="0"/>
              <a:t>19/02/2022</a:t>
            </a:fld>
            <a:endParaRPr lang="fr-FR"/>
          </a:p>
        </p:txBody>
      </p:sp>
      <p:sp>
        <p:nvSpPr>
          <p:cNvPr id="6" name="Espaço Reservado para Rodapé 5"/>
          <p:cNvSpPr>
            <a:spLocks noGrp="1"/>
          </p:cNvSpPr>
          <p:nvPr>
            <p:ph type="ftr" sz="quarter" idx="11"/>
          </p:nvPr>
        </p:nvSpPr>
        <p:spPr/>
        <p:txBody>
          <a:bodyPr/>
          <a:lstStyle/>
          <a:p>
            <a:endParaRPr lang="fr-FR"/>
          </a:p>
        </p:txBody>
      </p:sp>
      <p:sp>
        <p:nvSpPr>
          <p:cNvPr id="7" name="Espaço Reservado para Número de Slide 6"/>
          <p:cNvSpPr>
            <a:spLocks noGrp="1"/>
          </p:cNvSpPr>
          <p:nvPr>
            <p:ph type="sldNum" sz="quarter" idx="12"/>
          </p:nvPr>
        </p:nvSpPr>
        <p:spPr/>
        <p:txBody>
          <a:bodyPr/>
          <a:lstStyle/>
          <a:p>
            <a:fld id="{A8D1E07C-6F83-4592-884C-F92A195AE8D4}" type="slidenum">
              <a:rPr lang="fr-FR" smtClean="0"/>
              <a:t>‹nº›</a:t>
            </a:fld>
            <a:endParaRPr lang="fr-FR"/>
          </a:p>
        </p:txBody>
      </p:sp>
    </p:spTree>
    <p:extLst>
      <p:ext uri="{BB962C8B-B14F-4D97-AF65-F5344CB8AC3E}">
        <p14:creationId xmlns:p14="http://schemas.microsoft.com/office/powerpoint/2010/main" val="96380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fr-F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7" name="Espaço Reservado para Data 6"/>
          <p:cNvSpPr>
            <a:spLocks noGrp="1"/>
          </p:cNvSpPr>
          <p:nvPr>
            <p:ph type="dt" sz="half" idx="10"/>
          </p:nvPr>
        </p:nvSpPr>
        <p:spPr/>
        <p:txBody>
          <a:bodyPr/>
          <a:lstStyle/>
          <a:p>
            <a:fld id="{8A531101-0067-4083-ABEF-994D64F91187}" type="datetimeFigureOut">
              <a:rPr lang="fr-FR" smtClean="0"/>
              <a:t>19/02/2022</a:t>
            </a:fld>
            <a:endParaRPr lang="fr-FR"/>
          </a:p>
        </p:txBody>
      </p:sp>
      <p:sp>
        <p:nvSpPr>
          <p:cNvPr id="8" name="Espaço Reservado para Rodapé 7"/>
          <p:cNvSpPr>
            <a:spLocks noGrp="1"/>
          </p:cNvSpPr>
          <p:nvPr>
            <p:ph type="ftr" sz="quarter" idx="11"/>
          </p:nvPr>
        </p:nvSpPr>
        <p:spPr/>
        <p:txBody>
          <a:bodyPr/>
          <a:lstStyle/>
          <a:p>
            <a:endParaRPr lang="fr-FR"/>
          </a:p>
        </p:txBody>
      </p:sp>
      <p:sp>
        <p:nvSpPr>
          <p:cNvPr id="9" name="Espaço Reservado para Número de Slide 8"/>
          <p:cNvSpPr>
            <a:spLocks noGrp="1"/>
          </p:cNvSpPr>
          <p:nvPr>
            <p:ph type="sldNum" sz="quarter" idx="12"/>
          </p:nvPr>
        </p:nvSpPr>
        <p:spPr/>
        <p:txBody>
          <a:bodyPr/>
          <a:lstStyle/>
          <a:p>
            <a:fld id="{A8D1E07C-6F83-4592-884C-F92A195AE8D4}" type="slidenum">
              <a:rPr lang="fr-FR" smtClean="0"/>
              <a:t>‹nº›</a:t>
            </a:fld>
            <a:endParaRPr lang="fr-FR"/>
          </a:p>
        </p:txBody>
      </p:sp>
    </p:spTree>
    <p:extLst>
      <p:ext uri="{BB962C8B-B14F-4D97-AF65-F5344CB8AC3E}">
        <p14:creationId xmlns:p14="http://schemas.microsoft.com/office/powerpoint/2010/main" val="97970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fr-FR"/>
          </a:p>
        </p:txBody>
      </p:sp>
      <p:sp>
        <p:nvSpPr>
          <p:cNvPr id="3" name="Espaço Reservado para Data 2"/>
          <p:cNvSpPr>
            <a:spLocks noGrp="1"/>
          </p:cNvSpPr>
          <p:nvPr>
            <p:ph type="dt" sz="half" idx="10"/>
          </p:nvPr>
        </p:nvSpPr>
        <p:spPr/>
        <p:txBody>
          <a:bodyPr/>
          <a:lstStyle/>
          <a:p>
            <a:fld id="{8A531101-0067-4083-ABEF-994D64F91187}" type="datetimeFigureOut">
              <a:rPr lang="fr-FR" smtClean="0"/>
              <a:t>19/02/2022</a:t>
            </a:fld>
            <a:endParaRPr lang="fr-FR"/>
          </a:p>
        </p:txBody>
      </p:sp>
      <p:sp>
        <p:nvSpPr>
          <p:cNvPr id="4" name="Espaço Reservado para Rodapé 3"/>
          <p:cNvSpPr>
            <a:spLocks noGrp="1"/>
          </p:cNvSpPr>
          <p:nvPr>
            <p:ph type="ftr" sz="quarter" idx="11"/>
          </p:nvPr>
        </p:nvSpPr>
        <p:spPr/>
        <p:txBody>
          <a:bodyPr/>
          <a:lstStyle/>
          <a:p>
            <a:endParaRPr lang="fr-FR"/>
          </a:p>
        </p:txBody>
      </p:sp>
      <p:sp>
        <p:nvSpPr>
          <p:cNvPr id="5" name="Espaço Reservado para Número de Slide 4"/>
          <p:cNvSpPr>
            <a:spLocks noGrp="1"/>
          </p:cNvSpPr>
          <p:nvPr>
            <p:ph type="sldNum" sz="quarter" idx="12"/>
          </p:nvPr>
        </p:nvSpPr>
        <p:spPr/>
        <p:txBody>
          <a:bodyPr/>
          <a:lstStyle/>
          <a:p>
            <a:fld id="{A8D1E07C-6F83-4592-884C-F92A195AE8D4}" type="slidenum">
              <a:rPr lang="fr-FR" smtClean="0"/>
              <a:t>‹nº›</a:t>
            </a:fld>
            <a:endParaRPr lang="fr-FR"/>
          </a:p>
        </p:txBody>
      </p:sp>
    </p:spTree>
    <p:extLst>
      <p:ext uri="{BB962C8B-B14F-4D97-AF65-F5344CB8AC3E}">
        <p14:creationId xmlns:p14="http://schemas.microsoft.com/office/powerpoint/2010/main" val="66468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A531101-0067-4083-ABEF-994D64F91187}" type="datetimeFigureOut">
              <a:rPr lang="fr-FR" smtClean="0"/>
              <a:t>19/02/2022</a:t>
            </a:fld>
            <a:endParaRPr lang="fr-FR"/>
          </a:p>
        </p:txBody>
      </p:sp>
      <p:sp>
        <p:nvSpPr>
          <p:cNvPr id="3" name="Espaço Reservado para Rodapé 2"/>
          <p:cNvSpPr>
            <a:spLocks noGrp="1"/>
          </p:cNvSpPr>
          <p:nvPr>
            <p:ph type="ftr" sz="quarter" idx="11"/>
          </p:nvPr>
        </p:nvSpPr>
        <p:spPr/>
        <p:txBody>
          <a:bodyPr/>
          <a:lstStyle/>
          <a:p>
            <a:endParaRPr lang="fr-FR"/>
          </a:p>
        </p:txBody>
      </p:sp>
      <p:sp>
        <p:nvSpPr>
          <p:cNvPr id="4" name="Espaço Reservado para Número de Slide 3"/>
          <p:cNvSpPr>
            <a:spLocks noGrp="1"/>
          </p:cNvSpPr>
          <p:nvPr>
            <p:ph type="sldNum" sz="quarter" idx="12"/>
          </p:nvPr>
        </p:nvSpPr>
        <p:spPr/>
        <p:txBody>
          <a:bodyPr/>
          <a:lstStyle/>
          <a:p>
            <a:fld id="{A8D1E07C-6F83-4592-884C-F92A195AE8D4}" type="slidenum">
              <a:rPr lang="fr-FR" smtClean="0"/>
              <a:t>‹nº›</a:t>
            </a:fld>
            <a:endParaRPr lang="fr-FR"/>
          </a:p>
        </p:txBody>
      </p:sp>
    </p:spTree>
    <p:extLst>
      <p:ext uri="{BB962C8B-B14F-4D97-AF65-F5344CB8AC3E}">
        <p14:creationId xmlns:p14="http://schemas.microsoft.com/office/powerpoint/2010/main" val="350778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fr-F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A531101-0067-4083-ABEF-994D64F91187}" type="datetimeFigureOut">
              <a:rPr lang="fr-FR" smtClean="0"/>
              <a:t>19/02/2022</a:t>
            </a:fld>
            <a:endParaRPr lang="fr-FR"/>
          </a:p>
        </p:txBody>
      </p:sp>
      <p:sp>
        <p:nvSpPr>
          <p:cNvPr id="6" name="Espaço Reservado para Rodapé 5"/>
          <p:cNvSpPr>
            <a:spLocks noGrp="1"/>
          </p:cNvSpPr>
          <p:nvPr>
            <p:ph type="ftr" sz="quarter" idx="11"/>
          </p:nvPr>
        </p:nvSpPr>
        <p:spPr/>
        <p:txBody>
          <a:bodyPr/>
          <a:lstStyle/>
          <a:p>
            <a:endParaRPr lang="fr-FR"/>
          </a:p>
        </p:txBody>
      </p:sp>
      <p:sp>
        <p:nvSpPr>
          <p:cNvPr id="7" name="Espaço Reservado para Número de Slide 6"/>
          <p:cNvSpPr>
            <a:spLocks noGrp="1"/>
          </p:cNvSpPr>
          <p:nvPr>
            <p:ph type="sldNum" sz="quarter" idx="12"/>
          </p:nvPr>
        </p:nvSpPr>
        <p:spPr/>
        <p:txBody>
          <a:bodyPr/>
          <a:lstStyle/>
          <a:p>
            <a:fld id="{A8D1E07C-6F83-4592-884C-F92A195AE8D4}" type="slidenum">
              <a:rPr lang="fr-FR" smtClean="0"/>
              <a:t>‹nº›</a:t>
            </a:fld>
            <a:endParaRPr lang="fr-FR"/>
          </a:p>
        </p:txBody>
      </p:sp>
    </p:spTree>
    <p:extLst>
      <p:ext uri="{BB962C8B-B14F-4D97-AF65-F5344CB8AC3E}">
        <p14:creationId xmlns:p14="http://schemas.microsoft.com/office/powerpoint/2010/main" val="195565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fr-F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A531101-0067-4083-ABEF-994D64F91187}" type="datetimeFigureOut">
              <a:rPr lang="fr-FR" smtClean="0"/>
              <a:t>19/02/2022</a:t>
            </a:fld>
            <a:endParaRPr lang="fr-FR"/>
          </a:p>
        </p:txBody>
      </p:sp>
      <p:sp>
        <p:nvSpPr>
          <p:cNvPr id="6" name="Espaço Reservado para Rodapé 5"/>
          <p:cNvSpPr>
            <a:spLocks noGrp="1"/>
          </p:cNvSpPr>
          <p:nvPr>
            <p:ph type="ftr" sz="quarter" idx="11"/>
          </p:nvPr>
        </p:nvSpPr>
        <p:spPr/>
        <p:txBody>
          <a:bodyPr/>
          <a:lstStyle/>
          <a:p>
            <a:endParaRPr lang="fr-FR"/>
          </a:p>
        </p:txBody>
      </p:sp>
      <p:sp>
        <p:nvSpPr>
          <p:cNvPr id="7" name="Espaço Reservado para Número de Slide 6"/>
          <p:cNvSpPr>
            <a:spLocks noGrp="1"/>
          </p:cNvSpPr>
          <p:nvPr>
            <p:ph type="sldNum" sz="quarter" idx="12"/>
          </p:nvPr>
        </p:nvSpPr>
        <p:spPr/>
        <p:txBody>
          <a:bodyPr/>
          <a:lstStyle/>
          <a:p>
            <a:fld id="{A8D1E07C-6F83-4592-884C-F92A195AE8D4}" type="slidenum">
              <a:rPr lang="fr-FR" smtClean="0"/>
              <a:t>‹nº›</a:t>
            </a:fld>
            <a:endParaRPr lang="fr-FR"/>
          </a:p>
        </p:txBody>
      </p:sp>
    </p:spTree>
    <p:extLst>
      <p:ext uri="{BB962C8B-B14F-4D97-AF65-F5344CB8AC3E}">
        <p14:creationId xmlns:p14="http://schemas.microsoft.com/office/powerpoint/2010/main" val="298847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fr-F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31101-0067-4083-ABEF-994D64F91187}" type="datetimeFigureOut">
              <a:rPr lang="fr-FR" smtClean="0"/>
              <a:t>19/02/2022</a:t>
            </a:fld>
            <a:endParaRPr lang="fr-F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1E07C-6F83-4592-884C-F92A195AE8D4}" type="slidenum">
              <a:rPr lang="fr-FR" smtClean="0"/>
              <a:t>‹nº›</a:t>
            </a:fld>
            <a:endParaRPr lang="fr-FR"/>
          </a:p>
        </p:txBody>
      </p:sp>
    </p:spTree>
    <p:extLst>
      <p:ext uri="{BB962C8B-B14F-4D97-AF65-F5344CB8AC3E}">
        <p14:creationId xmlns:p14="http://schemas.microsoft.com/office/powerpoint/2010/main" val="103157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google.com/search?q=photo+de+pi%C3%A8ces,+argent,+billets&amp;rlz=1C1EJFA_enFR724FR724&amp;tbm=isch&amp;source=iu&amp;ictx=1&amp;fir=hUFJyEALt9s6WM,l6MFbBsfHDCU4M,_;z5648qV7nRJOBM,jbFiNs-PZThEMM,_;uyJCruf0sFWvLM,hj2yi2irY2U-eM,_;l0yPsDJeH5I0MM,HEuOqj6s5xtKVM,_;1WmB9HPzFqEwzM,z7GKekV6j76ODM,_;Axuc8TNZplIL4M,mGe576QuCUaN4M,_;src79tXndGopzM,0GLxFXi9lpnOUM,_;Zf9ZFvY5bFKngM,P9V659jqPimi8M,_;0wdvKaTjrzC2_M,6oiXYFGh7tTDnM,_;5OgwVPN79JPSVM,7pzQQdnQmJt-lM,_;mXE0xNJWJ9pZOM,aA5V62Hk5Aa5BM,_;rInHj42DHgH5hM,DaWAuvc21bqukM,_&amp;vet=1&amp;usg=AI4_-kSgtB7OU4M2j0IF28rJlBqLl4N9FQ&amp;sa=X&amp;ved=2ahUKEwjGyKKGvsDzAhXIxIUKHYSoDvQQ9QF6BAgbEAE&amp;biw=2133&amp;bih=1041&amp;dpr=0.9#imgrc=mXE0xNJWJ9pZOM" TargetMode="External"/><Relationship Id="rId3" Type="http://schemas.openxmlformats.org/officeDocument/2006/relationships/hyperlink" Target="https://www.google.com/search?q=images+tolerance&amp;rlz=1C1EJFA_enFR724FR724&amp;source=lnms&amp;tbm=isch&amp;sa=X&amp;ved=2ahUKEwiZjqidyMDzAhVGB2MBHVgcCaQQ_AUoAXoECAEQAw&amp;biw=2133&amp;bih=977&amp;dpr=0.9#imgrc=-HulFta1q7YhbM" TargetMode="External"/><Relationship Id="rId7" Type="http://schemas.openxmlformats.org/officeDocument/2006/relationships/hyperlink" Target="https://www.google.com/search?q=photo+de+pi%C3%A8ces,+argent,+billets&amp;rlz=1C1EJFA_enFR724FR724&amp;tbm=isch&amp;source=iu&amp;ictx=1&amp;fir=hUFJyEALt9s6WM,l6MFbBsfHDCU4M,_;z5648qV7nRJOBM,jbFiNs-PZThEMM,_;uyJCruf0sFWvLM,hj2yi2irY2U-eM,_;l0yPsDJeH5I0MM,HEuOqj6s5xtKVM,_;1WmB9HPzFqEwzM,z7GKekV6j76ODM,_;Axuc8TNZplIL4M,mGe576QuCUaN4M,_;src79tXndGopzM,0GLxFXi9lpnOUM,_;Zf9ZFvY5bFKngM,P9V659jqPimi8M,_;0wdvKaTjrzC2_M,6oiXYFGh7tTDnM,_;5OgwVPN79JPSVM,7pzQQdnQmJt-lM,_;mXE0xNJWJ9pZOM,aA5V62Hk5Aa5BM,_;rInHj42DHgH5hM,DaWAuvc21bqukM,_&amp;vet=1&amp;usg=AI4_-kSgtB7OU4M2j0IF28rJlBqLl4N9FQ&amp;sa=X&amp;ved=2ahUKEwjGyKKGvsDzAhXIxIUKHYSoDvQQ9QF6BAgbEAE&amp;biw=2133&amp;bih=1041&amp;dpr=0.9#imgrc=NE4VAUE8dR4UbM" TargetMode="External"/><Relationship Id="rId2" Type="http://schemas.openxmlformats.org/officeDocument/2006/relationships/hyperlink" Target="https://www.google.com/search?q=photo+de+la+balance+de+la+justice+et&amp;rlz=1C1EJFA_enFR724FR724&amp;tbm=isch&amp;source=iu&amp;ictx=1&amp;fir=n4SclEwJ1YmbkM,xzVq_iFQxxBKiM,_;PRhauOzjoIAqwM,AK2CdxFcf1Xt0M,_;0VdWCIEUnLGb-M,nD8UQcd4wLqOvM,_;aDXM6Qsjm3E1jM,nD8UQcd4wLqOvM,_;m5N65bNz7kS9QM,IOSqgbM2nlOmAM,_;scZcenMXAZqeMM,Cb2j_A6l8YVUYM,_;hEMTnzYmymRqnM,1sFIAb2MJvEEvM,_;zyGFDpfuAZfdVM,UELMplZ_o0Zo3M,_;r9zpZ8f87XBtNM,ABkbpHueprvHmM,_;T3-uyaHYBwBGbM,XQVpGtuWoXBP-M,_;6FYaTKeop6fzFM,1sFIAb2MJvEEvM,_;tCNkZu1qtXaJWM,_MRCFEUF2pEgRM,_;5jnk7ASvolulIM,kvNcm7p1cyEGPM,_;OMZKAMY1r-UaFM,58mqZTLhFIJqzM,_;tLiH5AjtmGKi0M,nD8UQcd4wLqOvM,_&amp;vet=1&amp;usg=AI4_-kQ1mG6iospC-JNu_BaMYmaUoBcIIw&amp;sa=X&amp;ved=2ahUKEwji2d_4vcDzAhUDzoUKHRhfD60Q9QF6BAgREAE&amp;biw=2133&amp;bih=977&amp;dpr=0.9#imgrc=5jnk7ASvolulIM" TargetMode="External"/><Relationship Id="rId1" Type="http://schemas.openxmlformats.org/officeDocument/2006/relationships/slideLayout" Target="../slideLayouts/slideLayout2.xml"/><Relationship Id="rId6" Type="http://schemas.openxmlformats.org/officeDocument/2006/relationships/hyperlink" Target="https://www.google.com/search?q=photo+boulangere+noir&amp;rlz=1C1EJFA_enFR724FR724&amp;tbm=isch&amp;source=iu&amp;ictx=1&amp;fir=Zli9_pxd4pqkYM,IbuBFUQsfpKbEM,_;vBe2nkVI8929HM,ser30YA3TtSJ2M,_;yY-rft9YxZJ5OM,IbuBFUQsfpKbEM,_;QuJgJn6f4oW_3M,CZiLp-jaXuE1BM,_;l521N8o05l8PwM,IbuBFUQsfpKbEM,_;zqglyC2N6sUtKM,IbuBFUQsfpKbEM,_;CYp7ZzdXvuL6WM,sXgnSDCyhZoiGM,_&amp;vet=1&amp;usg=AI4_-kRsQDY3o_ATavnl-mBtZFuuduQ7-A&amp;sa=X&amp;ved=2ahUKEwiB8u7jxMDzAhUNrhQKHQSRA-4Q9QF6BAgJEAE&amp;biw=2133&amp;bih=977&amp;dpr=0.9#imgrc=AH2lUYhjlSa5aM" TargetMode="External"/><Relationship Id="rId11" Type="http://schemas.openxmlformats.org/officeDocument/2006/relationships/hyperlink" Target="https://www.google.com/search?q=photo+tribunal&amp;rlz=1C1EJFA_enFR724FR724&amp;tbm=isch&amp;source=iu&amp;ictx=1&amp;fir=Ie5KHvtTBdiUeM,2f9kZBZr3iR01M,_;qiJuWNh0dyJqLM,lxDncwcxvBLKQM,_;lup1nprSIGJYxM,t6zWnT640AyOhM,_;8Fyq_tAelK4fEM,dRRqhAAOUCFOvM,_;04CBUCpjvX3EzM,rbRQo5JNRfArqM,_;o7RRa8JKaIVZEM,t6zWnT640AyOhM,_;-3E1e9NNYxF_VM,LzcJf6C3O628UM,_;0dNxM9MwwF2yjM,ou6p5qCPjycloM,_;tCP9uh2ZutDv0M,yGX3OBt3lzSyHM,_;rePQM5LFUhq8DM,fwIIIMGiUwjkiM,_;8eKvn_qdKFqNuM,JOqUty3AtDoopM,_;hTiksADUtKCU_M,f9RrLvGXyvIunM,_;2dNqslDRXYW_NM,dRRqhAAOUCFOvM,_;19UPhzD_jsdnaM,qI7g_W2Cc31XjM,_&amp;vet=1&amp;usg=AI4_-kQnkWofEiKwbtMKHHd7Kso70_QY_A&amp;sa=X&amp;sqi=2&amp;ved=2ahUKEwjAidLbvcDzAhUNQjABHTp7A7YQ9QF6BAgQEAE#imgrc=SBDuj2mFF13ZRM" TargetMode="External"/><Relationship Id="rId5" Type="http://schemas.openxmlformats.org/officeDocument/2006/relationships/hyperlink" Target="https://media.istockphoto.com/photos/map-of-africa-continent-picture-id506923294" TargetMode="External"/><Relationship Id="rId10" Type="http://schemas.openxmlformats.org/officeDocument/2006/relationships/hyperlink" Target="https://www.google.com/search?q=photo+boulangere+noir&amp;rlz=1C1EJFA_enFR724FR724&amp;tbm=isch&amp;source=iu&amp;ictx=1&amp;fir=Zli9_pxd4pqkYM,IbuBFUQsfpKbEM,_;vBe2nkVI8929HM,ser30YA3TtSJ2M,_;yY-rft9YxZJ5OM,IbuBFUQsfpKbEM,_;QuJgJn6f4oW_3M,CZiLp-jaXuE1BM,_;l521N8o05l8PwM,IbuBFUQsfpKbEM,_;zqglyC2N6sUtKM,IbuBFUQsfpKbEM,_;CYp7ZzdXvuL6WM,sXgnSDCyhZoiGM,_&amp;vet=1&amp;usg=AI4_-kRsQDY3o_ATavnl-mBtZFuuduQ7-A&amp;sa=X&amp;ved=2ahUKEwiB8u7jxMDzAhUNrhQKHQSRA-4Q9QF6BAgJEAE&amp;biw=2133&amp;bih=977&amp;dpr=0.9#imgrc=VrhoVtib9AUTcM" TargetMode="External"/><Relationship Id="rId4" Type="http://schemas.openxmlformats.org/officeDocument/2006/relationships/hyperlink" Target="https://th.bing.com/th/id/R.58488851e8f93aa5b401c470ed51b4a4?rik=FN4e8A59h0sCbw&amp;riu=http://www.toutevent.com/wp-content/uploads/2012/04/2_drapeau.jpg&amp;ehk=HrWoy/kCmwWb3P6wt/8q2pXgwwpgYn0f7K0HlGFvnhY%3D&amp;risl=&amp;pid=ImgRaw&amp;r=0" TargetMode="External"/><Relationship Id="rId9" Type="http://schemas.openxmlformats.org/officeDocument/2006/relationships/hyperlink" Target="https://c8.alamy.com/compfr/2fxg17h/portrait-de-deux-vendeurs-en-tabliers-debout-pres-de-la-table-avec-du-pain-fait-maison-dans-la-boulangerie-2fxg17h.jp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google.com/search?q=photo+tribunal&amp;rlz=1C1EJFA_enFR724FR724&amp;tbm=isch&amp;source=iu&amp;ictx=1&amp;fir=Ie5KHvtTBdiUeM,2f9kZBZr3iR01M,_;qiJuWNh0dyJqLM,lxDncwcxvBLKQM,_;lup1nprSIGJYxM,t6zWnT640AyOhM,_;8Fyq_tAelK4fEM,dRRqhAAOUCFOvM,_;04CBUCpjvX3EzM,rbRQo5JNRfArqM,_;o7RRa8JKaIVZEM,t6zWnT640AyOhM,_;-3E1e9NNYxF_VM,LzcJf6C3O628UM,_;0dNxM9MwwF2yjM,ou6p5qCPjycloM,_;tCP9uh2ZutDv0M,yGX3OBt3lzSyHM,_;rePQM5LFUhq8DM,fwIIIMGiUwjkiM,_;8eKvn_qdKFqNuM,JOqUty3AtDoopM,_;hTiksADUtKCU_M,f9RrLvGXyvIunM,_;2dNqslDRXYW_NM,dRRqhAAOUCFOvM,_;19UPhzD_jsdnaM,qI7g_W2Cc31XjM,_&amp;vet=1&amp;usg=AI4_-kQnkWofEiKwbtMKHHd7Kso70_QY_A&amp;sa=X&amp;sqi=2&amp;ved=2ahUKEwjAidLbvcDzAhUNQjABHTp7A7YQ9QF6BAgQEAE#imgrc=718R_UjOtM8DoM" TargetMode="External"/><Relationship Id="rId3" Type="http://schemas.openxmlformats.org/officeDocument/2006/relationships/hyperlink" Target="https://www.google.com/search?q=photo+racisme+arabe&amp;rlz=1C1EJFA_enFR724FR724&amp;source=lnms&amp;tbm=isch&amp;sa=X&amp;ved=2ahUKEwiOmuvMxcDzAhWWB2MBHR6iAfgQ_AUoAnoECAEQBA&amp;biw=2133&amp;bih=977&amp;dpr=0.9#imgrc=lIzygp4C0RAoHM" TargetMode="External"/><Relationship Id="rId7" Type="http://schemas.openxmlformats.org/officeDocument/2006/relationships/hyperlink" Target="https://www.google.com/search?q=photo+de+pi%C3%A8ces,+argent,+billets&amp;rlz=1C1EJFA_enFR724FR724&amp;tbm=isch&amp;source=iu&amp;ictx=1&amp;fir=hUFJyEALt9s6WM,l6MFbBsfHDCU4M,_;z5648qV7nRJOBM,jbFiNs-PZThEMM,_;uyJCruf0sFWvLM,hj2yi2irY2U-eM,_;l0yPsDJeH5I0MM,HEuOqj6s5xtKVM,_;1WmB9HPzFqEwzM,z7GKekV6j76ODM,_;Axuc8TNZplIL4M,mGe576QuCUaN4M,_;src79tXndGopzM,0GLxFXi9lpnOUM,_;Zf9ZFvY5bFKngM,P9V659jqPimi8M,_;0wdvKaTjrzC2_M,6oiXYFGh7tTDnM,_;5OgwVPN79JPSVM,7pzQQdnQmJt-lM,_;mXE0xNJWJ9pZOM,aA5V62Hk5Aa5BM,_;rInHj42DHgH5hM,DaWAuvc21bqukM,_&amp;vet=1&amp;usg=AI4_-kSgtB7OU4M2j0IF28rJlBqLl4N9FQ&amp;sa=X&amp;ved=2ahUKEwjGyKKGvsDzAhXIxIUKHYSoDvQQ9QF6BAgbEAE&amp;biw=2133&amp;bih=1041&amp;dpr=0.9#imgrc=hUFJyEALt9s6WM" TargetMode="External"/><Relationship Id="rId2" Type="http://schemas.openxmlformats.org/officeDocument/2006/relationships/hyperlink" Target="https://www.google.com/search?q=photo+racisme+arabe&amp;rlz=1C1EJFA_enFR724FR724&amp;source=lnms&amp;tbm=isch&amp;sa=X&amp;ved=2ahUKEwiOmuvMxcDzAhWWB2MBHR6iAfgQ_AUoAnoECAEQBA&amp;biw=2133&amp;bih=977&amp;dpr=0.9#imgrc=SDFZT7jQhwgvpM&amp;imgdii=UDQKe3JG0HL5eM" TargetMode="External"/><Relationship Id="rId1" Type="http://schemas.openxmlformats.org/officeDocument/2006/relationships/slideLayout" Target="../slideLayouts/slideLayout2.xml"/><Relationship Id="rId6" Type="http://schemas.openxmlformats.org/officeDocument/2006/relationships/hyperlink" Target="https://www.google.com/search?q=photo+commissariat&amp;rlz=1C1EJFA_enFR724FR724&amp;tbm=isch&amp;source=iu&amp;ictx=1&amp;fir=UqRc0a36k-YxaM,MskOBbhBzSRIqM,_;oe2502BLg5T64M,_KiSGjNynrfCdM,_;x1n5Cf2kc6qxXM,6ZtTpabUMvQvHM,_;m6WE_0CpFRVL5M,_ryYnyLVCK5NWM,_;15X11OS0v6F4VM,-7ih0bbnjEthxM,_;qVFvKjrqiRV0hM,vedouTgyyu4mgM,_;m2ZSzUnhVEXVDM,WmSIOlrF4rJrKM,_;mh8Y5lqb3nEHEM,T3DTKnFokBF8IM,_;AKORtygs-elB0M,8Rzsd_tBIh7FNM,_;OPRZv25eGj4UKM,4uDWeUKhpq3RlM,_;pDZtb-b1Wf13UM,5lyStvtN2kpU7M,_;YhGeoZRv7iWH-M,yZM0PTZnih5A1M,_&amp;vet=1&amp;usg=AI4_-kSJt8XRjyMSzONXND4OVPye7G0AEQ&amp;sa=X&amp;sqi=2&amp;ved=2ahUKEwjFnMvUvcDzAhUJRDABHVzdA2cQ9QF6BAgUEAE#imgrc=m6WE_0CpFRVL5M" TargetMode="External"/><Relationship Id="rId5" Type="http://schemas.openxmlformats.org/officeDocument/2006/relationships/hyperlink" Target="https://www.google.com/search?q=photo+commissariat&amp;rlz=1C1EJFA_enFR724FR724&amp;tbm=isch&amp;source=iu&amp;ictx=1&amp;fir=UqRc0a36k-YxaM,MskOBbhBzSRIqM,_;oe2502BLg5T64M,_KiSGjNynrfCdM,_;x1n5Cf2kc6qxXM,6ZtTpabUMvQvHM,_;m6WE_0CpFRVL5M,_ryYnyLVCK5NWM,_;15X11OS0v6F4VM,-7ih0bbnjEthxM,_;qVFvKjrqiRV0hM,vedouTgyyu4mgM,_;m2ZSzUnhVEXVDM,WmSIOlrF4rJrKM,_;mh8Y5lqb3nEHEM,T3DTKnFokBF8IM,_;AKORtygs-elB0M,8Rzsd_tBIh7FNM,_;OPRZv25eGj4UKM,4uDWeUKhpq3RlM,_;pDZtb-b1Wf13UM,5lyStvtN2kpU7M,_;YhGeoZRv7iWH-M,yZM0PTZnih5A1M,_&amp;vet=1&amp;usg=AI4_-kSJt8XRjyMSzONXND4OVPye7G0AEQ&amp;sa=X&amp;sqi=2&amp;ved=2ahUKEwjFnMvUvcDzAhUJRDABHVzdA2cQ9QF6BAgUEAE#imgrc=15X11OS0v6F4VM" TargetMode="External"/><Relationship Id="rId4" Type="http://schemas.openxmlformats.org/officeDocument/2006/relationships/hyperlink" Target="https://www.google.com/search?q=photos+dossiers&amp;rlz=1C1EJFA_enFR724FR724&amp;tbm=isch&amp;source=iu&amp;ictx=1&amp;fir=cDihPXH68EZRuM,tI1tLx8-iFhPxM,_;da4UDhqCLotUqM,6VgJxOQRtDGxvM,_;wx2TlYGWApDSjM,TsrAr6_wrMeMUM,_;Q0aoNBpQqJ1YvM,xtUAzdODepVuDM,_;bMnkcXc5DpDwEM,mdgmvROT8L1dSM,_;Cc1rbp_q9EoIAM,eWBYhEO8Ke9KtM,_;3xWRLc05uHQ6dM,tI1tLx8-iFhPxM,_;miMfUZaspkq0lM,TsrAr6_wrMeMUM,_;jiI_BbVvgsmHgM,mdgmvROT8L1dSM,_;ss0TvGF0nqxfqM,eT4mhMhErDs6xM,_;xnIN_6_AmJD93M,jAgdmYHJ1orH0M,_;O1h-M_kUO9iGpM,d9wypCrBylmk4M,_;a9fn-m-QiNBqbM,7_SCqAjjeyIfnM,_;rWYrD5rx_-zidM,stMbUYNJejJR-M,_;IBMkNnEkC4J_gM,pIYIc-Tktrr_qM,_&amp;vet=1&amp;usg=AI4_-kSuNCnEskxPDnAQ2eap_hylYoqOdQ&amp;sa=X&amp;ved=2ahUKEwjsy7nkvcDzAhVByhoKHVmuBoUQ9QF6BAgSEAE#imgrc=anhCshlyG9wrZM" TargetMode="External"/><Relationship Id="rId9" Type="http://schemas.openxmlformats.org/officeDocument/2006/relationships/hyperlink" Target="https://www.google.com/search?q=photos+dossiers&amp;rlz=1C1EJFA_enFR724FR724&amp;tbm=isch&amp;source=iu&amp;ictx=1&amp;fir=cDihPXH68EZRuM,tI1tLx8-iFhPxM,_;da4UDhqCLotUqM,6VgJxOQRtDGxvM,_;wx2TlYGWApDSjM,TsrAr6_wrMeMUM,_;Q0aoNBpQqJ1YvM,xtUAzdODepVuDM,_;bMnkcXc5DpDwEM,mdgmvROT8L1dSM,_;Cc1rbp_q9EoIAM,eWBYhEO8Ke9KtM,_;3xWRLc05uHQ6dM,tI1tLx8-iFhPxM,_;miMfUZaspkq0lM,TsrAr6_wrMeMUM,_;jiI_BbVvgsmHgM,mdgmvROT8L1dSM,_;ss0TvGF0nqxfqM,eT4mhMhErDs6xM,_;xnIN_6_AmJD93M,jAgdmYHJ1orH0M,_;O1h-M_kUO9iGpM,d9wypCrBylmk4M,_;a9fn-m-QiNBqbM,7_SCqAjjeyIfnM,_;rWYrD5rx_-zidM,stMbUYNJejJR-M,_;IBMkNnEkC4J_gM,pIYIc-Tktrr_qM,_&amp;vet=1&amp;usg=AI4_-kSuNCnEskxPDnAQ2eap_hylYoqOdQ&amp;sa=X&amp;ved=2ahUKEwjsy7nkvcDzAhVByhoKHVmuBoUQ9QF6BAgSEAE#imgrc=IBMkNnEkC4J_g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google.com/search?q=images+union&amp;tbm=isch&amp;ved=2ahUKEwjN192Ko8v0AhUKXxoKHYPhAKwQ2-cCegQIABAA&amp;oq=images+union&amp;gs_lcp=CgNpbWcQAzIECAAQEzIECAAQEzIICAAQCBAeEBMyCAgAEAgQHhATMggIABAIEB4QEzIICAAQCBAeEBMyCAgAEAgQHhATMggIABAIEB4QEzIICAAQCBAeEBMyCAgAEAgQHhATOgcIIxDvAxAnOgUIABCABDoECAAQHlCnElj-GGC3HWgAcAB4AIABVYgB1wOSAQE2mAEAoAEBqgELZ3dzLXdpei1pbWfAAQE&amp;sclient=img&amp;ei=dParYc3ND4q-aYPDg-AK&amp;bih=977&amp;biw=2133&amp;rlz=1C1EJFA_enFR724FR724#imgrc=FEnouIP_ljDoPM" TargetMode="External"/><Relationship Id="rId3" Type="http://schemas.openxmlformats.org/officeDocument/2006/relationships/hyperlink" Target="https://www.google.com/search?q=photos+dossiers&amp;rlz=1C1EJFA_enFR724FR724&amp;tbm=isch&amp;source=iu&amp;ictx=1&amp;fir=cDihPXH68EZRuM,tI1tLx8-iFhPxM,_;da4UDhqCLotUqM,6VgJxOQRtDGxvM,_;wx2TlYGWApDSjM,TsrAr6_wrMeMUM,_;Q0aoNBpQqJ1YvM,xtUAzdODepVuDM,_;bMnkcXc5DpDwEM,mdgmvROT8L1dSM,_;Cc1rbp_q9EoIAM,eWBYhEO8Ke9KtM,_;3xWRLc05uHQ6dM,tI1tLx8-iFhPxM,_;miMfUZaspkq0lM,TsrAr6_wrMeMUM,_;jiI_BbVvgsmHgM,mdgmvROT8L1dSM,_;ss0TvGF0nqxfqM,eT4mhMhErDs6xM,_;xnIN_6_AmJD93M,jAgdmYHJ1orH0M,_;O1h-M_kUO9iGpM,d9wypCrBylmk4M,_;a9fn-m-QiNBqbM,7_SCqAjjeyIfnM,_;rWYrD5rx_-zidM,stMbUYNJejJR-M,_;IBMkNnEkC4J_gM,pIYIc-Tktrr_qM,_&amp;vet=1&amp;usg=AI4_-kSuNCnEskxPDnAQ2eap_hylYoqOdQ&amp;sa=X&amp;ved=2ahUKEwjsy7nkvcDzAhVByhoKHVmuBoUQ9QF6BAgSEAE#imgrc=KXECufSoVCqKSM" TargetMode="External"/><Relationship Id="rId7" Type="http://schemas.openxmlformats.org/officeDocument/2006/relationships/hyperlink" Target="https://www.google.com/search?q=photo+racisme+arabe&amp;rlz=1C1EJFA_enFR724FR724&amp;source=lnms&amp;tbm=isch&amp;sa=X&amp;ved=2ahUKEwiOmuvMxcDzAhWWB2MBHR6iAfgQ_AUoAnoECAEQBA&amp;biw=2133&amp;bih=977&amp;dpr=0.9#imgrc=lIzygp4C0RAoHM&amp;imgdii=fuPKozbpTWnOwM" TargetMode="External"/><Relationship Id="rId2" Type="http://schemas.openxmlformats.org/officeDocument/2006/relationships/hyperlink" Target="https://www.google.com/search?q=images+amis&amp;rlz=1C1EJFA_enFR724FR724&amp;tbm=isch&amp;source=iu&amp;ictx=1&amp;fir=65WLWA8XY2cNvM,tMPY02cjWwtROM,_;_mbuY3U0x4yjvM,8iQn60m8W6rG2M,_;WgTzHvFRhZLc2M,05pjy8NBzhC8AM,_;DQ0ROhTW9B39_M,TuGAO1-Fo4oz1M,_;vy5vPPrOMPYbKM,3OKUWDQYy4W2JM,_;ADM_s5KLlF44VM,A-4ODaPPqcoG5M,_;s4v5TyRViLjnKM,9Dkj_uKSgdG1hM,_;niTv3HL6q6WppM,VSWoHqU9qIrxjM,_;92TiZUDw0-WHFM,YmIh79C1I7ixgM,_;D5D2s8uhBZM2EM,yjz7JVf3MCBXzM,_;r1DnfOMyGsmw1M,3OKUWDQYy4W2JM,_;p7G23LkjuncTOM,KCOqSii9YlvJjM,_;JTKBii9UWhDQ_M,Gk69JzWvDbyeeM,_;H2_HEVUSUizeQM,3JRVhsFxSIsB6M,_&amp;vet=1&amp;usg=AI4_-kQYnjdTMyM4G9TjoyQLK5QDNyYh_A&amp;sa=X&amp;ved=2ahUKEwjorJ_wxsDzAhW2AmMBHV72CeMQ9QF6BAgdEAE#imgrc=WgTzHvFRhZLc2M" TargetMode="External"/><Relationship Id="rId1" Type="http://schemas.openxmlformats.org/officeDocument/2006/relationships/slideLayout" Target="../slideLayouts/slideLayout2.xml"/><Relationship Id="rId6" Type="http://schemas.openxmlformats.org/officeDocument/2006/relationships/hyperlink" Target="https://www.google.com/search?q=images+aceptation+differences&amp;tbm=isch&amp;ved=2ahUKEwiSvsj1xsDzAhUYxOAKHYMHCcEQ2-cCegQIABAA&amp;oq=images+aceptation+differences&amp;gs_lcp=CgNpbWcQAzoECAAQQzoICAAQgAQQsQM6CwgAEIAEELEDEIMBOgUIABCABDoGCAAQBRAeOgYIABAIEB5QwYUFWI3KBWDP0wVoAnAAeAGAAekEiAHMGJIBDDIzLjEuMS4wLjEuMZgBAKABAaoBC2d3cy13aXotaW1nwAEB&amp;sclient=img&amp;ei=wztjYdLQN5iIgweDj6SIDA&amp;rlz=1C1EJFA_enFR724FR724#imgrc=2gSz2pvpKE_beM" TargetMode="External"/><Relationship Id="rId5" Type="http://schemas.openxmlformats.org/officeDocument/2006/relationships/hyperlink" Target="https://www.google.com/search?q=images+aceptation+differences&amp;tbm=isch&amp;ved=2ahUKEwiSvsj1xsDzAhUYxOAKHYMHCcEQ2-cCegQIABAA&amp;oq=images+aceptation+differences&amp;gs_lcp=CgNpbWcQAzoECAAQQzoICAAQgAQQsQM6CwgAEIAEELEDEIMBOgUIABCABDoGCAAQBRAeOgYIABAIEB5QwYUFWI3KBWDP0wVoAnAAeAGAAekEiAHMGJIBDDIzLjEuMS4wLjEuMZgBAKABAaoBC2d3cy13aXotaW1nwAEB&amp;sclient=img&amp;ei=wztjYdLQN5iIgweDj6SIDA&amp;rlz=1C1EJFA_enFR724FR724#imgrc=2gSz2pvpKE_beM&amp;imgdii=3kt4Rfr6NDNpxM" TargetMode="External"/><Relationship Id="rId4" Type="http://schemas.openxmlformats.org/officeDocument/2006/relationships/hyperlink" Target="https://www.google.com/search?q=images+aceptation+differences&amp;tbm=isch&amp;ved=2ahUKEwiSvsj1xsDzAhUYxOAKHYMHCcEQ2-cCegQIABAA&amp;oq=images+aceptation+differences&amp;gs_lcp=CgNpbWcQAzoECAAQQzoICAAQgAQQsQM6CwgAEIAEELEDEIMBOgUIABCABDoGCAAQBRAeOgYIABAIEB5QwYUFWI3KBWDP0wVoAnAAeAGAAekEiAHMGJIBDDIzLjEuMS4wLjEuMZgBAKABAaoBC2d3cy13aXotaW1nwAEB&amp;sclient=img&amp;ei=wztjYdLQN5iIgweDj6SIDA&amp;rlz=1C1EJFA_enFR724FR724#imgrc=i7r0GnAyRL5KLM" TargetMode="External"/><Relationship Id="rId9" Type="http://schemas.openxmlformats.org/officeDocument/2006/relationships/hyperlink" Target="https://www.leparisien.fr/resizer/7nposlYOIxv1rTNgsJ6JZqAu8A0=/932x582/cloudfront-eu-central-1.images.arcpublishing.com/leparisien/4VZPHMZASSU3BPDA2MTK7T6KIU.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866" y="-89973"/>
            <a:ext cx="2964978" cy="2964978"/>
          </a:xfrm>
          <a:prstGeom prst="rect">
            <a:avLst/>
          </a:prstGeom>
        </p:spPr>
      </p:pic>
      <p:sp>
        <p:nvSpPr>
          <p:cNvPr id="5" name="CaixaDeTexto 4"/>
          <p:cNvSpPr txBox="1"/>
          <p:nvPr/>
        </p:nvSpPr>
        <p:spPr>
          <a:xfrm>
            <a:off x="11171534" y="1871547"/>
            <a:ext cx="657834" cy="184666"/>
          </a:xfrm>
          <a:prstGeom prst="rect">
            <a:avLst/>
          </a:prstGeom>
          <a:noFill/>
        </p:spPr>
        <p:txBody>
          <a:bodyPr wrap="square" rtlCol="0">
            <a:spAutoFit/>
          </a:bodyPr>
          <a:lstStyle/>
          <a:p>
            <a:r>
              <a:rPr lang="fr-FR" sz="600" dirty="0" smtClean="0"/>
              <a:t>Image 3</a:t>
            </a:r>
            <a:endParaRPr lang="fr-FR" sz="600" dirty="0"/>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99" y="4200982"/>
            <a:ext cx="3885251" cy="2591432"/>
          </a:xfrm>
          <a:prstGeom prst="rect">
            <a:avLst/>
          </a:prstGeom>
        </p:spPr>
      </p:pic>
      <p:sp>
        <p:nvSpPr>
          <p:cNvPr id="8" name="Título 1"/>
          <p:cNvSpPr>
            <a:spLocks noGrp="1"/>
          </p:cNvSpPr>
          <p:nvPr>
            <p:ph type="ctrTitle"/>
          </p:nvPr>
        </p:nvSpPr>
        <p:spPr>
          <a:xfrm>
            <a:off x="1524000" y="759891"/>
            <a:ext cx="9144000" cy="2387600"/>
          </a:xfrm>
        </p:spPr>
        <p:txBody>
          <a:bodyPr/>
          <a:lstStyle/>
          <a:p>
            <a:r>
              <a:rPr lang="fr-FR" dirty="0" smtClean="0">
                <a:solidFill>
                  <a:srgbClr val="C00000"/>
                </a:solidFill>
              </a:rPr>
              <a:t>D</a:t>
            </a:r>
            <a:r>
              <a:rPr lang="fr-FR" dirty="0" smtClean="0">
                <a:solidFill>
                  <a:srgbClr val="92D050"/>
                </a:solidFill>
              </a:rPr>
              <a:t>i</a:t>
            </a:r>
            <a:r>
              <a:rPr lang="fr-FR" dirty="0" smtClean="0">
                <a:solidFill>
                  <a:schemeClr val="accent2"/>
                </a:solidFill>
              </a:rPr>
              <a:t>s</a:t>
            </a:r>
            <a:r>
              <a:rPr lang="fr-FR" dirty="0" smtClean="0">
                <a:solidFill>
                  <a:schemeClr val="accent1"/>
                </a:solidFill>
              </a:rPr>
              <a:t>c</a:t>
            </a:r>
            <a:r>
              <a:rPr lang="fr-FR" dirty="0" smtClean="0">
                <a:solidFill>
                  <a:srgbClr val="7030A0"/>
                </a:solidFill>
              </a:rPr>
              <a:t>r</a:t>
            </a:r>
            <a:r>
              <a:rPr lang="fr-FR" dirty="0" smtClean="0">
                <a:solidFill>
                  <a:srgbClr val="FFFF00"/>
                </a:solidFill>
              </a:rPr>
              <a:t>i</a:t>
            </a:r>
            <a:r>
              <a:rPr lang="fr-FR" dirty="0" smtClean="0">
                <a:solidFill>
                  <a:schemeClr val="accent6">
                    <a:lumMod val="75000"/>
                  </a:schemeClr>
                </a:solidFill>
              </a:rPr>
              <a:t>m</a:t>
            </a:r>
            <a:r>
              <a:rPr lang="fr-FR" dirty="0" smtClean="0">
                <a:solidFill>
                  <a:srgbClr val="FF0000"/>
                </a:solidFill>
              </a:rPr>
              <a:t>i</a:t>
            </a:r>
            <a:r>
              <a:rPr lang="fr-FR" dirty="0" smtClean="0">
                <a:solidFill>
                  <a:srgbClr val="FF66CC"/>
                </a:solidFill>
              </a:rPr>
              <a:t>n</a:t>
            </a:r>
            <a:r>
              <a:rPr lang="fr-FR" dirty="0" smtClean="0">
                <a:solidFill>
                  <a:schemeClr val="bg2">
                    <a:lumMod val="75000"/>
                  </a:schemeClr>
                </a:solidFill>
              </a:rPr>
              <a:t>a</a:t>
            </a:r>
            <a:r>
              <a:rPr lang="fr-FR" dirty="0" smtClean="0">
                <a:solidFill>
                  <a:schemeClr val="accent6">
                    <a:lumMod val="50000"/>
                  </a:schemeClr>
                </a:solidFill>
              </a:rPr>
              <a:t>t</a:t>
            </a:r>
            <a:r>
              <a:rPr lang="fr-FR" dirty="0" smtClean="0">
                <a:solidFill>
                  <a:srgbClr val="0070C0"/>
                </a:solidFill>
              </a:rPr>
              <a:t>i</a:t>
            </a:r>
            <a:r>
              <a:rPr lang="fr-FR" dirty="0" smtClean="0">
                <a:solidFill>
                  <a:srgbClr val="FFC000"/>
                </a:solidFill>
              </a:rPr>
              <a:t>o</a:t>
            </a:r>
            <a:r>
              <a:rPr lang="fr-FR" dirty="0" smtClean="0">
                <a:solidFill>
                  <a:schemeClr val="accent2">
                    <a:lumMod val="75000"/>
                  </a:schemeClr>
                </a:solidFill>
              </a:rPr>
              <a:t>n</a:t>
            </a:r>
            <a:r>
              <a:rPr lang="fr-FR" dirty="0" smtClean="0">
                <a:solidFill>
                  <a:schemeClr val="accent6">
                    <a:lumMod val="60000"/>
                    <a:lumOff val="40000"/>
                  </a:schemeClr>
                </a:solidFill>
              </a:rPr>
              <a:t>s</a:t>
            </a:r>
            <a:r>
              <a:rPr lang="fr-FR" dirty="0" smtClean="0"/>
              <a:t> </a:t>
            </a:r>
            <a:r>
              <a:rPr lang="fr-FR" dirty="0">
                <a:solidFill>
                  <a:srgbClr val="0070C0"/>
                </a:solidFill>
              </a:rPr>
              <a:t>g</a:t>
            </a:r>
            <a:r>
              <a:rPr lang="fr-FR" dirty="0">
                <a:solidFill>
                  <a:schemeClr val="bg2">
                    <a:lumMod val="75000"/>
                  </a:schemeClr>
                </a:solidFill>
              </a:rPr>
              <a:t>é</a:t>
            </a:r>
            <a:r>
              <a:rPr lang="fr-FR" dirty="0">
                <a:solidFill>
                  <a:srgbClr val="7030A0"/>
                </a:solidFill>
              </a:rPr>
              <a:t>o</a:t>
            </a:r>
            <a:r>
              <a:rPr lang="fr-FR" dirty="0">
                <a:solidFill>
                  <a:srgbClr val="FF0000"/>
                </a:solidFill>
              </a:rPr>
              <a:t>g</a:t>
            </a:r>
            <a:r>
              <a:rPr lang="fr-FR" dirty="0">
                <a:solidFill>
                  <a:srgbClr val="FFC000"/>
                </a:solidFill>
              </a:rPr>
              <a:t>r</a:t>
            </a:r>
            <a:r>
              <a:rPr lang="fr-FR" dirty="0">
                <a:solidFill>
                  <a:schemeClr val="accent6">
                    <a:lumMod val="75000"/>
                  </a:schemeClr>
                </a:solidFill>
              </a:rPr>
              <a:t>a</a:t>
            </a:r>
            <a:r>
              <a:rPr lang="fr-FR" dirty="0">
                <a:solidFill>
                  <a:schemeClr val="accent4">
                    <a:lumMod val="50000"/>
                  </a:schemeClr>
                </a:solidFill>
              </a:rPr>
              <a:t>p</a:t>
            </a:r>
            <a:r>
              <a:rPr lang="fr-FR" dirty="0">
                <a:solidFill>
                  <a:srgbClr val="00B050"/>
                </a:solidFill>
              </a:rPr>
              <a:t>h</a:t>
            </a:r>
            <a:r>
              <a:rPr lang="fr-FR" dirty="0">
                <a:solidFill>
                  <a:srgbClr val="FF66CC"/>
                </a:solidFill>
              </a:rPr>
              <a:t>i</a:t>
            </a:r>
            <a:r>
              <a:rPr lang="fr-FR" dirty="0">
                <a:solidFill>
                  <a:srgbClr val="C00000"/>
                </a:solidFill>
              </a:rPr>
              <a:t>q</a:t>
            </a:r>
            <a:r>
              <a:rPr lang="fr-FR" dirty="0">
                <a:solidFill>
                  <a:srgbClr val="00B0F0"/>
                </a:solidFill>
              </a:rPr>
              <a:t>u</a:t>
            </a:r>
            <a:r>
              <a:rPr lang="fr-FR" dirty="0">
                <a:solidFill>
                  <a:srgbClr val="6600FF"/>
                </a:solidFill>
              </a:rPr>
              <a:t>e</a:t>
            </a:r>
            <a:r>
              <a:rPr lang="fr-FR" dirty="0">
                <a:solidFill>
                  <a:srgbClr val="00CC66"/>
                </a:solidFill>
              </a:rPr>
              <a:t>s</a:t>
            </a:r>
            <a:r>
              <a:rPr lang="fr-FR" dirty="0"/>
              <a:t> </a:t>
            </a:r>
            <a:r>
              <a:rPr lang="fr-FR" dirty="0">
                <a:solidFill>
                  <a:srgbClr val="990033"/>
                </a:solidFill>
              </a:rPr>
              <a:t>e</a:t>
            </a:r>
            <a:r>
              <a:rPr lang="fr-FR" dirty="0">
                <a:solidFill>
                  <a:srgbClr val="00FFCC"/>
                </a:solidFill>
              </a:rPr>
              <a:t>t </a:t>
            </a:r>
            <a:r>
              <a:rPr lang="fr-FR" dirty="0">
                <a:solidFill>
                  <a:srgbClr val="0070C0"/>
                </a:solidFill>
              </a:rPr>
              <a:t>e</a:t>
            </a:r>
            <a:r>
              <a:rPr lang="fr-FR" dirty="0">
                <a:solidFill>
                  <a:schemeClr val="accent3">
                    <a:lumMod val="75000"/>
                  </a:schemeClr>
                </a:solidFill>
              </a:rPr>
              <a:t>t</a:t>
            </a:r>
            <a:r>
              <a:rPr lang="fr-FR" dirty="0">
                <a:solidFill>
                  <a:srgbClr val="FF0066"/>
                </a:solidFill>
              </a:rPr>
              <a:t>h</a:t>
            </a:r>
            <a:r>
              <a:rPr lang="fr-FR" dirty="0">
                <a:solidFill>
                  <a:schemeClr val="accent6">
                    <a:lumMod val="50000"/>
                  </a:schemeClr>
                </a:solidFill>
              </a:rPr>
              <a:t>n</a:t>
            </a:r>
            <a:r>
              <a:rPr lang="fr-FR" dirty="0">
                <a:solidFill>
                  <a:srgbClr val="FFC000"/>
                </a:solidFill>
              </a:rPr>
              <a:t>i</a:t>
            </a:r>
            <a:r>
              <a:rPr lang="fr-FR" dirty="0">
                <a:solidFill>
                  <a:schemeClr val="accent6"/>
                </a:solidFill>
              </a:rPr>
              <a:t>q</a:t>
            </a:r>
            <a:r>
              <a:rPr lang="fr-FR" dirty="0">
                <a:solidFill>
                  <a:srgbClr val="FF0000"/>
                </a:solidFill>
              </a:rPr>
              <a:t>u</a:t>
            </a:r>
            <a:r>
              <a:rPr lang="fr-FR" dirty="0">
                <a:solidFill>
                  <a:srgbClr val="FF66CC"/>
                </a:solidFill>
              </a:rPr>
              <a:t>e</a:t>
            </a:r>
            <a:r>
              <a:rPr lang="fr-FR" dirty="0">
                <a:solidFill>
                  <a:srgbClr val="00B0F0"/>
                </a:solidFill>
              </a:rPr>
              <a:t>s</a:t>
            </a:r>
          </a:p>
        </p:txBody>
      </p:sp>
      <p:sp>
        <p:nvSpPr>
          <p:cNvPr id="9" name="CaixaDeTexto 8"/>
          <p:cNvSpPr txBox="1"/>
          <p:nvPr/>
        </p:nvSpPr>
        <p:spPr>
          <a:xfrm>
            <a:off x="4059750" y="6567695"/>
            <a:ext cx="657834" cy="184666"/>
          </a:xfrm>
          <a:prstGeom prst="rect">
            <a:avLst/>
          </a:prstGeom>
          <a:noFill/>
        </p:spPr>
        <p:txBody>
          <a:bodyPr wrap="square" rtlCol="0">
            <a:spAutoFit/>
          </a:bodyPr>
          <a:lstStyle/>
          <a:p>
            <a:r>
              <a:rPr lang="fr-FR" sz="600" dirty="0" smtClean="0"/>
              <a:t>Image 4</a:t>
            </a:r>
            <a:endParaRPr lang="fr-FR" sz="600" dirty="0"/>
          </a:p>
        </p:txBody>
      </p:sp>
    </p:spTree>
    <p:extLst>
      <p:ext uri="{BB962C8B-B14F-4D97-AF65-F5344CB8AC3E}">
        <p14:creationId xmlns:p14="http://schemas.microsoft.com/office/powerpoint/2010/main" val="517505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fr-FR" sz="2000" dirty="0" smtClean="0"/>
              <a:t>Cet </a:t>
            </a:r>
            <a:r>
              <a:rPr lang="fr-FR" sz="2000" dirty="0"/>
              <a:t>homme, dévalorisé par son appartenance ou non-appartenance, réelle ou supposée, à un groupe d’être d’origine et de condition commune mais également à une nation déterminée, est un exemple de discrimination ethnique montrant qu’il est laborieux de faire entendre sa cause et de la prouver, de par la difficulté liée à la récolte des éléments constituants un dossier juridique même au sein de la police nationale, où les individus sont censés faire appliquer la Loi. Cette notion que « Les Hommes naissent et demeurent libres et égaux en droits » est introduite par l’article 1 de la Déclaration des Droits de l'Homme et du Citoyen et fait référence à l’égalité de naissance.</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5495" y="3838831"/>
            <a:ext cx="1865376" cy="1466088"/>
          </a:xfrm>
          <a:prstGeom prst="rect">
            <a:avLst/>
          </a:prstGeom>
        </p:spPr>
      </p:pic>
      <p:sp>
        <p:nvSpPr>
          <p:cNvPr id="5" name="CaixaDeTexto 4"/>
          <p:cNvSpPr txBox="1"/>
          <p:nvPr/>
        </p:nvSpPr>
        <p:spPr>
          <a:xfrm>
            <a:off x="10297292" y="5114978"/>
            <a:ext cx="535460" cy="184666"/>
          </a:xfrm>
          <a:prstGeom prst="rect">
            <a:avLst/>
          </a:prstGeom>
          <a:noFill/>
        </p:spPr>
        <p:txBody>
          <a:bodyPr wrap="square" rtlCol="0">
            <a:spAutoFit/>
          </a:bodyPr>
          <a:lstStyle/>
          <a:p>
            <a:r>
              <a:rPr lang="fr-FR" sz="600" dirty="0" smtClean="0"/>
              <a:t>Image 15</a:t>
            </a:r>
            <a:endParaRPr lang="fr-FR" sz="600" dirty="0"/>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9449" y="3838831"/>
            <a:ext cx="3805881" cy="2854411"/>
          </a:xfrm>
          <a:prstGeom prst="rect">
            <a:avLst/>
          </a:prstGeom>
        </p:spPr>
      </p:pic>
      <p:sp>
        <p:nvSpPr>
          <p:cNvPr id="7" name="CaixaDeTexto 6"/>
          <p:cNvSpPr txBox="1"/>
          <p:nvPr/>
        </p:nvSpPr>
        <p:spPr>
          <a:xfrm>
            <a:off x="7735330" y="6508576"/>
            <a:ext cx="535460" cy="184666"/>
          </a:xfrm>
          <a:prstGeom prst="rect">
            <a:avLst/>
          </a:prstGeom>
          <a:noFill/>
        </p:spPr>
        <p:txBody>
          <a:bodyPr wrap="square" rtlCol="0">
            <a:spAutoFit/>
          </a:bodyPr>
          <a:lstStyle/>
          <a:p>
            <a:r>
              <a:rPr lang="fr-FR" sz="600" dirty="0" smtClean="0"/>
              <a:t>Image 16</a:t>
            </a:r>
            <a:endParaRPr lang="fr-FR" sz="600" dirty="0"/>
          </a:p>
        </p:txBody>
      </p:sp>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008" y="282049"/>
            <a:ext cx="2318676" cy="1543576"/>
          </a:xfrm>
          <a:prstGeom prst="rect">
            <a:avLst/>
          </a:prstGeom>
        </p:spPr>
      </p:pic>
      <p:sp>
        <p:nvSpPr>
          <p:cNvPr id="9" name="CaixaDeTexto 8"/>
          <p:cNvSpPr txBox="1"/>
          <p:nvPr/>
        </p:nvSpPr>
        <p:spPr>
          <a:xfrm>
            <a:off x="3736615" y="1645919"/>
            <a:ext cx="535460" cy="184666"/>
          </a:xfrm>
          <a:prstGeom prst="rect">
            <a:avLst/>
          </a:prstGeom>
          <a:noFill/>
        </p:spPr>
        <p:txBody>
          <a:bodyPr wrap="square" rtlCol="0">
            <a:spAutoFit/>
          </a:bodyPr>
          <a:lstStyle/>
          <a:p>
            <a:r>
              <a:rPr lang="fr-FR" sz="600" dirty="0" smtClean="0"/>
              <a:t>Image 19</a:t>
            </a:r>
            <a:endParaRPr lang="fr-FR" sz="600" dirty="0"/>
          </a:p>
        </p:txBody>
      </p:sp>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901" y="158750"/>
            <a:ext cx="2733675" cy="1666875"/>
          </a:xfrm>
          <a:prstGeom prst="rect">
            <a:avLst/>
          </a:prstGeom>
        </p:spPr>
      </p:pic>
      <p:sp>
        <p:nvSpPr>
          <p:cNvPr id="11" name="CaixaDeTexto 10"/>
          <p:cNvSpPr txBox="1"/>
          <p:nvPr/>
        </p:nvSpPr>
        <p:spPr>
          <a:xfrm>
            <a:off x="10457930" y="1696986"/>
            <a:ext cx="535460" cy="184666"/>
          </a:xfrm>
          <a:prstGeom prst="rect">
            <a:avLst/>
          </a:prstGeom>
          <a:noFill/>
        </p:spPr>
        <p:txBody>
          <a:bodyPr wrap="square" rtlCol="0">
            <a:spAutoFit/>
          </a:bodyPr>
          <a:lstStyle/>
          <a:p>
            <a:r>
              <a:rPr lang="fr-FR" sz="600" dirty="0" smtClean="0"/>
              <a:t>Image 21</a:t>
            </a:r>
            <a:endParaRPr lang="fr-FR" sz="600" dirty="0"/>
          </a:p>
        </p:txBody>
      </p:sp>
    </p:spTree>
    <p:extLst>
      <p:ext uri="{BB962C8B-B14F-4D97-AF65-F5344CB8AC3E}">
        <p14:creationId xmlns:p14="http://schemas.microsoft.com/office/powerpoint/2010/main" val="444159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u="sng" dirty="0" smtClean="0"/>
              <a:t>Conclusion</a:t>
            </a:r>
            <a:endParaRPr lang="fr-FR" dirty="0"/>
          </a:p>
        </p:txBody>
      </p:sp>
      <p:sp>
        <p:nvSpPr>
          <p:cNvPr id="3" name="Espaço Reservado para Conteúdo 2"/>
          <p:cNvSpPr>
            <a:spLocks noGrp="1"/>
          </p:cNvSpPr>
          <p:nvPr>
            <p:ph idx="1"/>
          </p:nvPr>
        </p:nvSpPr>
        <p:spPr>
          <a:xfrm>
            <a:off x="838200" y="2278709"/>
            <a:ext cx="10515600" cy="4351338"/>
          </a:xfrm>
        </p:spPr>
        <p:txBody>
          <a:bodyPr>
            <a:normAutofit/>
          </a:bodyPr>
          <a:lstStyle/>
          <a:p>
            <a:pPr marL="0" indent="0" algn="just">
              <a:buNone/>
            </a:pPr>
            <a:r>
              <a:rPr lang="fr-FR" sz="2000" dirty="0"/>
              <a:t>Nous pouvons ainsi conclure par les différentes études de cas, que les discriminations géographiques et ethniques, ne sont pas des opinions, ni des sentiments ou ni des revendications. </a:t>
            </a:r>
            <a:endParaRPr lang="fr-F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117" y="2967484"/>
            <a:ext cx="7579841" cy="3797500"/>
          </a:xfrm>
          <a:prstGeom prst="rect">
            <a:avLst/>
          </a:prstGeom>
        </p:spPr>
      </p:pic>
      <p:sp>
        <p:nvSpPr>
          <p:cNvPr id="5" name="CaixaDeTexto 4"/>
          <p:cNvSpPr txBox="1"/>
          <p:nvPr/>
        </p:nvSpPr>
        <p:spPr>
          <a:xfrm>
            <a:off x="9873803" y="6512850"/>
            <a:ext cx="535460" cy="184666"/>
          </a:xfrm>
          <a:prstGeom prst="rect">
            <a:avLst/>
          </a:prstGeom>
          <a:noFill/>
        </p:spPr>
        <p:txBody>
          <a:bodyPr wrap="square" rtlCol="0">
            <a:spAutoFit/>
          </a:bodyPr>
          <a:lstStyle/>
          <a:p>
            <a:r>
              <a:rPr lang="fr-FR" sz="600" dirty="0" smtClean="0"/>
              <a:t>Image 20</a:t>
            </a:r>
            <a:endParaRPr lang="fr-FR" sz="600"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860" y="89906"/>
            <a:ext cx="2957597" cy="2188803"/>
          </a:xfrm>
          <a:prstGeom prst="rect">
            <a:avLst/>
          </a:prstGeom>
        </p:spPr>
      </p:pic>
      <p:sp>
        <p:nvSpPr>
          <p:cNvPr id="7" name="CaixaDeTexto 6"/>
          <p:cNvSpPr txBox="1"/>
          <p:nvPr/>
        </p:nvSpPr>
        <p:spPr>
          <a:xfrm>
            <a:off x="11251616" y="2026574"/>
            <a:ext cx="535460" cy="184666"/>
          </a:xfrm>
          <a:prstGeom prst="rect">
            <a:avLst/>
          </a:prstGeom>
          <a:noFill/>
        </p:spPr>
        <p:txBody>
          <a:bodyPr wrap="square" rtlCol="0">
            <a:spAutoFit/>
          </a:bodyPr>
          <a:lstStyle/>
          <a:p>
            <a:r>
              <a:rPr lang="fr-FR" sz="600" dirty="0" smtClean="0"/>
              <a:t>Image 23</a:t>
            </a:r>
            <a:endParaRPr lang="fr-FR" sz="600" dirty="0"/>
          </a:p>
        </p:txBody>
      </p:sp>
    </p:spTree>
    <p:extLst>
      <p:ext uri="{BB962C8B-B14F-4D97-AF65-F5344CB8AC3E}">
        <p14:creationId xmlns:p14="http://schemas.microsoft.com/office/powerpoint/2010/main" val="2723878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fr-FR" sz="2000" dirty="0" smtClean="0"/>
              <a:t>Ce </a:t>
            </a:r>
            <a:r>
              <a:rPr lang="fr-FR" sz="2000" dirty="0"/>
              <a:t>sont des tendances communes à interpréter et juger la culture de l’autre en se basant sur ses propres modèles culturels. Cette notion correspond à l’ethnocentrisme par W. G. </a:t>
            </a:r>
            <a:r>
              <a:rPr lang="fr-FR" sz="2000" dirty="0" err="1"/>
              <a:t>Sumner</a:t>
            </a:r>
            <a:r>
              <a:rPr lang="fr-FR" sz="2000" dirty="0"/>
              <a:t> et contribue aux inégalités entre les individus. </a:t>
            </a:r>
            <a:endParaRPr lang="fr-F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100388"/>
            <a:ext cx="3810000" cy="3076575"/>
          </a:xfrm>
          <a:prstGeom prst="rect">
            <a:avLst/>
          </a:prstGeom>
        </p:spPr>
      </p:pic>
      <p:sp>
        <p:nvSpPr>
          <p:cNvPr id="6" name="CaixaDeTexto 5"/>
          <p:cNvSpPr txBox="1"/>
          <p:nvPr/>
        </p:nvSpPr>
        <p:spPr>
          <a:xfrm>
            <a:off x="8014144" y="5992297"/>
            <a:ext cx="535460" cy="184666"/>
          </a:xfrm>
          <a:prstGeom prst="rect">
            <a:avLst/>
          </a:prstGeom>
          <a:noFill/>
        </p:spPr>
        <p:txBody>
          <a:bodyPr wrap="square" rtlCol="0">
            <a:spAutoFit/>
          </a:bodyPr>
          <a:lstStyle/>
          <a:p>
            <a:r>
              <a:rPr lang="fr-FR" sz="600" dirty="0" smtClean="0"/>
              <a:t>Image 24</a:t>
            </a:r>
            <a:endParaRPr lang="fr-FR" sz="600" dirty="0"/>
          </a:p>
        </p:txBody>
      </p:sp>
    </p:spTree>
    <p:extLst>
      <p:ext uri="{BB962C8B-B14F-4D97-AF65-F5344CB8AC3E}">
        <p14:creationId xmlns:p14="http://schemas.microsoft.com/office/powerpoint/2010/main" val="3210222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018313"/>
            <a:ext cx="10515600" cy="4351338"/>
          </a:xfrm>
        </p:spPr>
        <p:txBody>
          <a:bodyPr>
            <a:normAutofit/>
          </a:bodyPr>
          <a:lstStyle/>
          <a:p>
            <a:pPr marL="0" indent="0" algn="just">
              <a:buNone/>
            </a:pPr>
            <a:r>
              <a:rPr lang="fr-FR" sz="2000" dirty="0" smtClean="0"/>
              <a:t>Nous </a:t>
            </a:r>
            <a:r>
              <a:rPr lang="fr-FR" sz="2000" dirty="0"/>
              <a:t>voulons ainsi avertir l’opinion publique à travers les médias, l’éducation des jeunes, l’élaboration de davantage de lois et de formes de dénonciations, pour analyser les valeurs des croyances et des comportements, du point de vue de la richesse culturelle bénéfique à toutes et pour tous et ainsi élargir le processus d’acceptation des différences. </a:t>
            </a:r>
            <a:endParaRPr lang="fr-FR" dirty="0"/>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132" y="3230379"/>
            <a:ext cx="2479313" cy="2473176"/>
          </a:xfrm>
          <a:prstGeom prst="rect">
            <a:avLst/>
          </a:prstGeom>
        </p:spPr>
      </p:pic>
      <p:sp>
        <p:nvSpPr>
          <p:cNvPr id="8" name="CaixaDeTexto 7"/>
          <p:cNvSpPr txBox="1"/>
          <p:nvPr/>
        </p:nvSpPr>
        <p:spPr>
          <a:xfrm>
            <a:off x="3414445" y="5518889"/>
            <a:ext cx="535460" cy="184666"/>
          </a:xfrm>
          <a:prstGeom prst="rect">
            <a:avLst/>
          </a:prstGeom>
          <a:noFill/>
        </p:spPr>
        <p:txBody>
          <a:bodyPr wrap="square" rtlCol="0">
            <a:spAutoFit/>
          </a:bodyPr>
          <a:lstStyle/>
          <a:p>
            <a:r>
              <a:rPr lang="fr-FR" sz="600" dirty="0" smtClean="0"/>
              <a:t>Image 25</a:t>
            </a:r>
            <a:endParaRPr lang="fr-FR" sz="600" dirty="0"/>
          </a:p>
        </p:txBody>
      </p:sp>
      <p:sp>
        <p:nvSpPr>
          <p:cNvPr id="10" name="CaixaDeTexto 9"/>
          <p:cNvSpPr txBox="1"/>
          <p:nvPr/>
        </p:nvSpPr>
        <p:spPr>
          <a:xfrm>
            <a:off x="10818340" y="6154606"/>
            <a:ext cx="535460" cy="184666"/>
          </a:xfrm>
          <a:prstGeom prst="rect">
            <a:avLst/>
          </a:prstGeom>
          <a:noFill/>
        </p:spPr>
        <p:txBody>
          <a:bodyPr wrap="square" rtlCol="0">
            <a:spAutoFit/>
          </a:bodyPr>
          <a:lstStyle/>
          <a:p>
            <a:r>
              <a:rPr lang="fr-FR" sz="600" dirty="0" smtClean="0"/>
              <a:t>Image 26</a:t>
            </a:r>
            <a:endParaRPr lang="fr-FR" sz="600" dirty="0"/>
          </a:p>
        </p:txBody>
      </p: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340" y="2537047"/>
            <a:ext cx="5715000" cy="3810000"/>
          </a:xfrm>
          <a:prstGeom prst="rect">
            <a:avLst/>
          </a:prstGeom>
        </p:spPr>
      </p:pic>
    </p:spTree>
    <p:extLst>
      <p:ext uri="{BB962C8B-B14F-4D97-AF65-F5344CB8AC3E}">
        <p14:creationId xmlns:p14="http://schemas.microsoft.com/office/powerpoint/2010/main" val="1196729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183074"/>
            <a:ext cx="10515600" cy="4351338"/>
          </a:xfrm>
        </p:spPr>
        <p:txBody>
          <a:bodyPr>
            <a:normAutofit/>
          </a:bodyPr>
          <a:lstStyle/>
          <a:p>
            <a:pPr marL="0" indent="0" algn="just">
              <a:buNone/>
            </a:pPr>
            <a:r>
              <a:rPr lang="fr-FR" sz="2000" dirty="0" smtClean="0"/>
              <a:t>Le </a:t>
            </a:r>
            <a:r>
              <a:rPr lang="fr-FR" sz="2000" dirty="0"/>
              <a:t>relativisme culturel </a:t>
            </a:r>
            <a:r>
              <a:rPr lang="fr-FR" sz="2000"/>
              <a:t>est </a:t>
            </a:r>
            <a:r>
              <a:rPr lang="fr-FR" sz="2000" smtClean="0"/>
              <a:t>donc </a:t>
            </a:r>
            <a:r>
              <a:rPr lang="fr-FR" sz="2000" dirty="0"/>
              <a:t>la solution pour amoindrir ces blessures qui se répercutent au-delà de la sphère individuelle et nuisent au respect de l’égalité, présente entre tous les individus. </a:t>
            </a:r>
          </a:p>
          <a:p>
            <a:pPr marL="0" indent="0">
              <a:buNone/>
            </a:pPr>
            <a:endParaRPr lang="fr-FR"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9356" y="2087879"/>
            <a:ext cx="5401482" cy="3546801"/>
          </a:xfrm>
          <a:prstGeom prst="rect">
            <a:avLst/>
          </a:prstGeom>
        </p:spPr>
      </p:pic>
      <p:sp>
        <p:nvSpPr>
          <p:cNvPr id="6" name="CaixaDeTexto 5"/>
          <p:cNvSpPr txBox="1"/>
          <p:nvPr/>
        </p:nvSpPr>
        <p:spPr>
          <a:xfrm>
            <a:off x="8730838" y="5408118"/>
            <a:ext cx="535460" cy="184666"/>
          </a:xfrm>
          <a:prstGeom prst="rect">
            <a:avLst/>
          </a:prstGeom>
          <a:noFill/>
        </p:spPr>
        <p:txBody>
          <a:bodyPr wrap="square" rtlCol="0">
            <a:spAutoFit/>
          </a:bodyPr>
          <a:lstStyle/>
          <a:p>
            <a:r>
              <a:rPr lang="fr-FR" sz="600" dirty="0" smtClean="0"/>
              <a:t>Image 22</a:t>
            </a:r>
            <a:endParaRPr lang="fr-FR" sz="600" dirty="0"/>
          </a:p>
        </p:txBody>
      </p:sp>
    </p:spTree>
    <p:extLst>
      <p:ext uri="{BB962C8B-B14F-4D97-AF65-F5344CB8AC3E}">
        <p14:creationId xmlns:p14="http://schemas.microsoft.com/office/powerpoint/2010/main" val="3600538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u="sng" dirty="0" smtClean="0"/>
              <a:t>Liens</a:t>
            </a:r>
            <a:endParaRPr lang="fr-FR" dirty="0"/>
          </a:p>
        </p:txBody>
      </p:sp>
      <p:sp>
        <p:nvSpPr>
          <p:cNvPr id="3" name="Espaço Reservado para Conteúdo 2"/>
          <p:cNvSpPr>
            <a:spLocks noGrp="1"/>
          </p:cNvSpPr>
          <p:nvPr>
            <p:ph idx="1"/>
          </p:nvPr>
        </p:nvSpPr>
        <p:spPr/>
        <p:txBody>
          <a:bodyPr>
            <a:normAutofit/>
          </a:bodyPr>
          <a:lstStyle/>
          <a:p>
            <a:r>
              <a:rPr lang="fr-FR" sz="800" dirty="0" smtClean="0"/>
              <a:t>Image 1 </a:t>
            </a:r>
            <a:r>
              <a:rPr lang="fr-FR" sz="600" u="sng" dirty="0" smtClean="0">
                <a:hlinkClick r:id="rId2"/>
              </a:rPr>
              <a:t>https://</a:t>
            </a:r>
            <a:r>
              <a:rPr lang="fr-FR" sz="600" u="sng" dirty="0">
                <a:hlinkClick r:id="rId2"/>
              </a:rPr>
              <a:t>www.google.com/search?q=photo+de+la+balance+de+la+justice+et&amp;rlz=1C1EJFA_enFR724FR724&amp;tbm=isch&amp;source=iu&amp;ictx=1&amp;fir=n4SclEwJ1YmbkM%252CxzVq_iFQxxBKiM%252C_%253BPRhauOzjoIAqwM%252CAK2CdxFcf1Xt0M%252C_%253B0VdWCIEUnLGb-M%252CnD8UQcd4wLqOvM%252C</a:t>
            </a:r>
            <a:r>
              <a:rPr lang="fr-FR" sz="600" u="sng" dirty="0" smtClean="0">
                <a:hlinkClick r:id="rId2"/>
              </a:rPr>
              <a:t>_%253BaDXM6Qsjm3E1jM%252CnD8UQcd4wLqOvM%252C</a:t>
            </a:r>
            <a:r>
              <a:rPr lang="fr-FR" sz="600" u="sng" dirty="0">
                <a:hlinkClick r:id="rId2"/>
              </a:rPr>
              <a:t>_%253Bm5N65bNz7kS9QM%252CIOSqgbM2nlOmAM%252C_%253BscZcenMXAZqeMM%252CCb2j_A6l8YVUYM%252C_%253BhEMTnzYmymRqnM%252C1sFIAb2MJvEEvM%252C_%253BzyGFDpfuAZfdVM%252CUELMplZ_o0Zo3M%252C_%253Br9zpZ8f87XBtNM%252CABkbpHueprvHmM%252C_%253BT3-uyaHYBwBGbM%252CXQVpGtuWoXBP-M%252C_%253B6FYaTKeop6fzFM%252C1sFIAb2MJvEEvM%252C_%253BtCNkZu1qtXaJWM%252C_MRCFEUF2pEgRM%252C_%253B5jnk7ASvolulIM%252CkvNcm7p1cyEGPM%252C_%253BOMZKAMY1r-UaFM%252C58mqZTLhFIJqzM%252C_%253BtLiH5AjtmGKi0M%252CnD8UQcd4wLqOvM%252C_&amp;vet=1&amp;usg=AI4_-kQ1mG6iospC-JNu_BaMYmaUoBcIIw&amp;sa=X&amp;ved=2ahUKEwji2d_4vcDzAhUDzoUKHRhfD60Q9QF6BAgREAE&amp;biw=2133&amp;bih=977&amp;dpr=0.9#imgrc=5jnk7ASvolulIM</a:t>
            </a:r>
            <a:endParaRPr lang="fr-FR" sz="600" dirty="0"/>
          </a:p>
          <a:p>
            <a:r>
              <a:rPr lang="fr-FR" sz="800" dirty="0" smtClean="0"/>
              <a:t>Image 2 </a:t>
            </a:r>
            <a:r>
              <a:rPr lang="fr-FR" sz="600" u="sng" dirty="0">
                <a:hlinkClick r:id="rId3"/>
              </a:rPr>
              <a:t>https://www.google.com/search?q=images+tolerance&amp;rlz=1C1EJFA_enFR724FR724&amp;source=lnms&amp;tbm=isch&amp;sa=X&amp;ved=2ahUKEwiZjqidyMDzAhVGB2MBHVgcCaQQ_AUoAXoECAEQAw&amp;biw=2133&amp;bih=977&amp;dpr=0.9#imgrc=-</a:t>
            </a:r>
            <a:r>
              <a:rPr lang="fr-FR" sz="600" u="sng" dirty="0" smtClean="0">
                <a:hlinkClick r:id="rId3"/>
              </a:rPr>
              <a:t>HulFta1q7YhbM</a:t>
            </a:r>
          </a:p>
          <a:p>
            <a:r>
              <a:rPr lang="fr-FR" sz="800" dirty="0" smtClean="0"/>
              <a:t>Image 3 </a:t>
            </a:r>
            <a:r>
              <a:rPr lang="fr-FR" sz="600" dirty="0" smtClean="0">
                <a:hlinkClick r:id="rId4"/>
              </a:rPr>
              <a:t>R.58488851e8f93aa5b401c470ed51b4a4 (600×600) (bing.com)</a:t>
            </a:r>
            <a:endParaRPr lang="fr-FR" sz="600" dirty="0" smtClean="0"/>
          </a:p>
          <a:p>
            <a:r>
              <a:rPr lang="fr-FR" sz="800" dirty="0" smtClean="0"/>
              <a:t>Image 4 </a:t>
            </a:r>
            <a:r>
              <a:rPr lang="fr-FR" sz="600" dirty="0" smtClean="0">
                <a:hlinkClick r:id="rId5"/>
              </a:rPr>
              <a:t>map-of-africa-continent-picture-id506923294 (1024×683) (istockphoto.com)</a:t>
            </a:r>
            <a:endParaRPr lang="fr-FR" sz="600" dirty="0" smtClean="0"/>
          </a:p>
          <a:p>
            <a:r>
              <a:rPr lang="fr-FR" sz="800" dirty="0" smtClean="0"/>
              <a:t>Image 5 </a:t>
            </a:r>
            <a:r>
              <a:rPr lang="fr-FR" sz="600" u="sng" dirty="0">
                <a:hlinkClick r:id="rId6"/>
              </a:rPr>
              <a:t>https://www.google.com/search?q=photo+boulangere+noir&amp;rlz=1C1EJFA_enFR724FR724&amp;tbm=isch&amp;source=iu&amp;ictx=1&amp;fir=Zli9_pxd4pqkYM%252CIbuBFUQsfpKbEM%252C_%253BvBe2nkVI8929HM%252Cser30YA3TtSJ2M%252C_%253ByY-rft9YxZJ5OM%252CIbuBFUQsfpKbEM%252C_%253BQuJgJn6f4oW_3M%252CCZiLp-jaXuE1BM%252C_%253Bl521N8o05l8PwM%252CIbuBFUQsfpKbEM%252C_%253BzqglyC2N6sUtKM%252CIbuBFUQsfpKbEM%252C_%253BCYp7ZzdXvuL6WM%252CsXgnSDCyhZoiGM%252C_&amp;vet=1&amp;usg=AI4_-kRsQDY3o_ATavnl-mBtZFuuduQ7-A&amp;sa=X&amp;ved=2ahUKEwiB8u7jxMDzAhUNrhQKHQSRA-4Q9QF6BAgJEAE&amp;biw=2133&amp;bih=977&amp;dpr=0.9#imgrc=AH2lUYhjlSa5aM</a:t>
            </a:r>
            <a:endParaRPr lang="fr-FR" sz="600" dirty="0"/>
          </a:p>
          <a:p>
            <a:r>
              <a:rPr lang="fr-FR" sz="800" dirty="0" smtClean="0"/>
              <a:t>Image 6 </a:t>
            </a:r>
            <a:r>
              <a:rPr lang="fr-FR" sz="600" u="sng" dirty="0">
                <a:hlinkClick r:id="rId7"/>
              </a:rPr>
              <a:t>https://www.google.com/search?q=photo+de+pi%C3%A8ces,+argent,+billets&amp;rlz=1C1EJFA_enFR724FR724&amp;tbm=isch&amp;source=iu&amp;ictx=1&amp;fir=hUFJyEALt9s6WM%252Cl6MFbBsfHDCU4M%252C_%253Bz5648qV7nRJOBM%252CjbFiNs-PZThEMM%252C_%253BuyJCruf0sFWvLM%252Chj2yi2irY2U-eM%252C_%253Bl0yPsDJeH5I0MM%252CHEuOqj6s5xtKVM%252C_%253B1WmB9HPzFqEwzM%252Cz7GKekV6j76ODM%252C_%253BAxuc8TNZplIL4M%252CmGe576QuCUaN4M%252C_%253Bsrc79tXndGopzM%252C0GLxFXi9lpnOUM%252C_%253BZf9ZFvY5bFKngM%252CP9V659jqPimi8M%252C_%253B0wdvKaTjrzC2_M%252C6oiXYFGh7tTDnM%252C_%253B5OgwVPN79JPSVM%252C7pzQQdnQmJt-lM%252C_%253BmXE0xNJWJ9pZOM%252CaA5V62Hk5Aa5BM%252C_%253BrInHj42DHgH5hM%252CDaWAuvc21bqukM%252C_&amp;vet=1&amp;usg=AI4_-</a:t>
            </a:r>
            <a:r>
              <a:rPr lang="fr-FR" sz="600" u="sng" dirty="0" smtClean="0">
                <a:hlinkClick r:id="rId7"/>
              </a:rPr>
              <a:t>kSgtB7OU4M2j0IF28rJlBqLl4N9FQ&amp;sa=X&amp;ved=2ahUKEwjGyKKGvsDzAhXIxIUKHYSoDvQQ9QF6BAgbEAE&amp;biw=2133&amp;bih=1041&amp;dpr=0.9#imgrc=NE4VAUE8dR4UbM</a:t>
            </a:r>
            <a:endParaRPr lang="fr-FR" sz="600" u="sng" dirty="0" smtClean="0"/>
          </a:p>
          <a:p>
            <a:r>
              <a:rPr lang="fr-FR" sz="800" dirty="0" smtClean="0"/>
              <a:t>Image 7</a:t>
            </a:r>
            <a:r>
              <a:rPr lang="fr-FR" sz="600" dirty="0" smtClean="0"/>
              <a:t> </a:t>
            </a:r>
            <a:r>
              <a:rPr lang="fr-FR" sz="600" u="sng" dirty="0">
                <a:hlinkClick r:id="rId8"/>
              </a:rPr>
              <a:t>https://www.google.com/search?q=photo+de+pi%C3%A8ces,+argent,+billets&amp;rlz=1C1EJFA_enFR724FR724&amp;tbm=isch&amp;source=iu&amp;ictx=1&amp;fir=hUFJyEALt9s6WM%252Cl6MFbBsfHDCU4M%252C_%253Bz5648qV7nRJOBM%252CjbFiNs-PZThEMM%252C_%253BuyJCruf0sFWvLM%252Chj2yi2irY2U-eM%252C_%253Bl0yPsDJeH5I0MM%252CHEuOqj6s5xtKVM%252C_%253B1WmB9HPzFqEwzM%252Cz7GKekV6j76ODM%252C_%253BAxuc8TNZplIL4M%252CmGe576QuCUaN4M%252C_%253Bsrc79tXndGopzM%252C0GLxFXi9lpnOUM%252C_%253BZf9ZFvY5bFKngM%252CP9V659jqPimi8M%252C_%253B0wdvKaTjrzC2_M%252C6oiXYFGh7tTDnM%252C_%253B5OgwVPN79JPSVM%252C7pzQQdnQmJt-lM%252C_%253BmXE0xNJWJ9pZOM%252CaA5V62Hk5Aa5BM%252C_%253BrInHj42DHgH5hM%252CDaWAuvc21bqukM%252C_&amp;vet=1&amp;usg=AI4_-</a:t>
            </a:r>
            <a:r>
              <a:rPr lang="fr-FR" sz="600" u="sng" dirty="0" smtClean="0">
                <a:hlinkClick r:id="rId8"/>
              </a:rPr>
              <a:t>kSgtB7OU4M2j0IF28rJlBqLl4N9FQ&amp;sa=X&amp;ved=2ahUKEwjGyKKGvsDzAhXIxIUKHYSoDvQQ9QF6BAgbEAE&amp;biw=2133&amp;bih=1041&amp;dpr=0.9#imgrc=mXE0xNJWJ9pZOM</a:t>
            </a:r>
            <a:endParaRPr lang="fr-FR" sz="600" u="sng" dirty="0" smtClean="0"/>
          </a:p>
          <a:p>
            <a:r>
              <a:rPr lang="fr-FR" sz="800" dirty="0" smtClean="0"/>
              <a:t>Image 8  </a:t>
            </a:r>
            <a:r>
              <a:rPr lang="fr-FR" sz="600" dirty="0" smtClean="0">
                <a:hlinkClick r:id="rId9"/>
              </a:rPr>
              <a:t>portrait-de-deux-vendeurs-en-tabliers-debout-pres-de-la-table-avec-du-pain-fait-maison-dans-la-boulangerie-2fxg17h.jpg (1300×956) (alamy.com)</a:t>
            </a:r>
            <a:endParaRPr lang="fr-FR" sz="600" dirty="0" smtClean="0"/>
          </a:p>
          <a:p>
            <a:r>
              <a:rPr lang="fr-FR" sz="800" dirty="0" smtClean="0"/>
              <a:t>Image 9 </a:t>
            </a:r>
            <a:r>
              <a:rPr lang="fr-FR" sz="600" u="sng" dirty="0">
                <a:hlinkClick r:id="rId10"/>
              </a:rPr>
              <a:t>https://www.google.com/search?q=photo+boulangere+noir&amp;rlz=1C1EJFA_enFR724FR724&amp;tbm=isch&amp;source=iu&amp;ictx=1&amp;fir=Zli9_pxd4pqkYM%252CIbuBFUQsfpKbEM%252C_%253BvBe2nkVI8929HM%252Cser30YA3TtSJ2M%252C_%253ByY-rft9YxZJ5OM%252CIbuBFUQsfpKbEM%252C_%253BQuJgJn6f4oW_3M%252CCZiLp-jaXuE1BM%252C_%253Bl521N8o05l8PwM%252CIbuBFUQsfpKbEM%252C_%253BzqglyC2N6sUtKM%252CIbuBFUQsfpKbEM%252C_%253BCYp7ZzdXvuL6WM%252CsXgnSDCyhZoiGM%252C_&amp;vet=1&amp;usg=AI4_-</a:t>
            </a:r>
            <a:r>
              <a:rPr lang="fr-FR" sz="600" u="sng" dirty="0" smtClean="0">
                <a:hlinkClick r:id="rId10"/>
              </a:rPr>
              <a:t>kRsQDY3o_ATavnl-mBtZFuuduQ7-A&amp;sa=X&amp;ved=2ahUKEwiB8u7jxMDzAhUNrhQKHQSRA-4Q9QF6BAgJEAE&amp;biw=2133&amp;bih=977&amp;dpr=0.9#imgrc=VrhoVtib9AUTcM</a:t>
            </a:r>
            <a:endParaRPr lang="fr-FR" sz="600" u="sng" dirty="0" smtClean="0"/>
          </a:p>
          <a:p>
            <a:r>
              <a:rPr lang="fr-FR" sz="800" dirty="0" smtClean="0"/>
              <a:t>Image 10  </a:t>
            </a:r>
            <a:r>
              <a:rPr lang="fr-FR" sz="600" u="sng" dirty="0">
                <a:hlinkClick r:id="rId11"/>
              </a:rPr>
              <a:t>https://www.google.com/search?q=photo+tribunal&amp;rlz=1C1EJFA_enFR724FR724&amp;tbm=isch&amp;source=iu&amp;ictx=1&amp;fir=Ie5KHvtTBdiUeM%252C2f9kZBZr3iR01M%252C_%253BqiJuWNh0dyJqLM%252ClxDncwcxvBLKQM%252C_%253Blup1nprSIGJYxM%252Ct6zWnT640AyOhM%252C_%253B8Fyq_tAelK4fEM%252CdRRqhAAOUCFOvM%252C_%253B04CBUCpjvX3EzM%252CrbRQo5JNRfArqM%252C_%253Bo7RRa8JKaIVZEM%252Ct6zWnT640AyOhM%252C_%253B-3E1e9NNYxF_VM%252CLzcJf6C3O628UM%252C_%253B0dNxM9MwwF2yjM%252Cou6p5qCPjycloM%252C_%253BtCP9uh2ZutDv0M%252CyGX3OBt3lzSyHM%252C_%253BrePQM5LFUhq8DM%252CfwIIIMGiUwjkiM%252C_%253B8eKvn_qdKFqNuM%252CJOqUty3AtDoopM%252C_%253BhTiksADUtKCU_M%252Cf9RrLvGXyvIunM%252C_%253B2dNqslDRXYW_NM%252CdRRqhAAOUCFOvM%252C_%253B19UPhzD_jsdnaM%252CqI7g_W2Cc31XjM%252C_&amp;vet=1&amp;usg=AI4_-kQnkWofEiKwbtMKHHd7Kso70_QY_A&amp;sa=X&amp;sqi=2&amp;ved=2ahUKEwjAidLbvcDzAhUNQjABHTp7A7YQ9QF6BAgQEAE#imgrc=SBDuj2mFF13ZRM</a:t>
            </a:r>
            <a:endParaRPr lang="fr-FR" sz="600" dirty="0"/>
          </a:p>
          <a:p>
            <a:endParaRPr lang="fr-FR" sz="600" dirty="0"/>
          </a:p>
          <a:p>
            <a:endParaRPr lang="fr-FR" sz="600" dirty="0"/>
          </a:p>
          <a:p>
            <a:endParaRPr lang="fr-FR" sz="600" dirty="0" smtClean="0"/>
          </a:p>
          <a:p>
            <a:endParaRPr lang="fr-FR" sz="600" dirty="0" smtClean="0"/>
          </a:p>
        </p:txBody>
      </p:sp>
    </p:spTree>
    <p:extLst>
      <p:ext uri="{BB962C8B-B14F-4D97-AF65-F5344CB8AC3E}">
        <p14:creationId xmlns:p14="http://schemas.microsoft.com/office/powerpoint/2010/main" val="1415929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fr-FR" sz="800" dirty="0" smtClean="0"/>
              <a:t>Image 11 </a:t>
            </a:r>
            <a:r>
              <a:rPr lang="pt-BR" sz="600" u="sng" dirty="0">
                <a:hlinkClick r:id="rId2"/>
              </a:rPr>
              <a:t>https://</a:t>
            </a:r>
            <a:r>
              <a:rPr lang="pt-BR" sz="600" u="sng" dirty="0" smtClean="0">
                <a:hlinkClick r:id="rId2"/>
              </a:rPr>
              <a:t>www.google.com/search?q=photo+racisme+arabe&amp;rlz=1C1EJFA_enFR724FR724&amp;source=lnms&amp;tbm=isch&amp;sa=X&amp;ved=2ahUKEwiOmuvMxcDzAhWWB2MBHR6iAfgQ_AUoAnoECAEQBA&amp;biw=2133&amp;bih=977&amp;dpr=0.9#imgrc=SDFZT7jQhwgvpM&amp;imgdii=UDQKe3JG0HL5eM</a:t>
            </a:r>
            <a:endParaRPr lang="pt-BR" sz="600" u="sng" dirty="0" smtClean="0"/>
          </a:p>
          <a:p>
            <a:r>
              <a:rPr lang="pt-BR" sz="800" dirty="0" err="1" smtClean="0"/>
              <a:t>Image</a:t>
            </a:r>
            <a:r>
              <a:rPr lang="pt-BR" sz="800" dirty="0" smtClean="0"/>
              <a:t> 12 </a:t>
            </a:r>
            <a:r>
              <a:rPr lang="pt-BR" sz="600" u="sng" dirty="0">
                <a:hlinkClick r:id="rId2"/>
              </a:rPr>
              <a:t>https://</a:t>
            </a:r>
            <a:r>
              <a:rPr lang="pt-BR" sz="600" u="sng" dirty="0" smtClean="0">
                <a:hlinkClick r:id="rId2"/>
              </a:rPr>
              <a:t>www.google.com/search?q=photo+racisme+arabe&amp;rlz=1C1EJFA_enFR724FR724&amp;source=lnms&amp;tbm=isch&amp;sa=X&amp;ved=2ahUKEwiOmuvMxcDzAhWWB2MBHR6iAfgQ_AUoAnoECAEQBA&amp;biw=2133&amp;bih=977&amp;dpr=0.9#imgrc=SDFZT7jQhwgvpM&amp;imgdii=UDQKe3JG0HL5eM</a:t>
            </a:r>
            <a:endParaRPr lang="pt-BR" sz="600" u="sng" dirty="0" smtClean="0"/>
          </a:p>
          <a:p>
            <a:r>
              <a:rPr lang="pt-BR" sz="800" dirty="0" err="1" smtClean="0"/>
              <a:t>Image</a:t>
            </a:r>
            <a:r>
              <a:rPr lang="pt-BR" sz="800" dirty="0" smtClean="0"/>
              <a:t> 13  </a:t>
            </a:r>
            <a:r>
              <a:rPr lang="pt-BR" sz="600" u="sng" dirty="0">
                <a:hlinkClick r:id="rId3"/>
              </a:rPr>
              <a:t>https://</a:t>
            </a:r>
            <a:r>
              <a:rPr lang="pt-BR" sz="600" u="sng" dirty="0" smtClean="0">
                <a:hlinkClick r:id="rId3"/>
              </a:rPr>
              <a:t>www.google.com/search?q=photo+racisme+arabe&amp;rlz=1C1EJFA_enFR724FR724&amp;source=lnms&amp;tbm=isch&amp;sa=X&amp;ved=2ahUKEwiOmuvMxcDzAhWWB2MBHR6iAfgQ_AUoAnoECAEQBA&amp;biw=2133&amp;bih=977&amp;dpr=0.9#imgrc=lIzygp4C0RAoHM</a:t>
            </a:r>
            <a:endParaRPr lang="pt-BR" sz="600" u="sng" dirty="0" smtClean="0"/>
          </a:p>
          <a:p>
            <a:r>
              <a:rPr lang="pt-BR" sz="800" dirty="0" err="1" smtClean="0"/>
              <a:t>Image</a:t>
            </a:r>
            <a:r>
              <a:rPr lang="pt-BR" sz="800" dirty="0" smtClean="0"/>
              <a:t> 14  </a:t>
            </a:r>
            <a:r>
              <a:rPr lang="fr-FR" sz="600" u="sng" dirty="0">
                <a:hlinkClick r:id="rId4"/>
              </a:rPr>
              <a:t>https://www.google.com/search?q=photos+dossiers&amp;rlz=1C1EJFA_enFR724FR724&amp;tbm=isch&amp;source=iu&amp;ictx=1&amp;fir=cDihPXH68EZRuM%252CtI1tLx8-iFhPxM%252C_%253Bda4UDhqCLotUqM%252C6VgJxOQRtDGxvM%252C_%253Bwx2TlYGWApDSjM%252CTsrAr6_wrMeMUM%252C_%253BQ0aoNBpQqJ1YvM%252CxtUAzdODepVuDM%252C_%253BbMnkcXc5DpDwEM%252CmdgmvROT8L1dSM%252C_%253BCc1rbp_q9EoIAM%252CeWBYhEO8Ke9KtM%252C_%253B3xWRLc05uHQ6dM%252CtI1tLx8-iFhPxM%252C_%253BmiMfUZaspkq0lM%252CTsrAr6_wrMeMUM%252C_%253BjiI_BbVvgsmHgM%252CmdgmvROT8L1dSM%252C_%253Bss0TvGF0nqxfqM%252CeT4mhMhErDs6xM%252C_%253BxnIN_6_AmJD93M%252CjAgdmYHJ1orH0M%252C_%253BO1h-M_kUO9iGpM%252Cd9wypCrBylmk4M%252C_%253Ba9fn-m-QiNBqbM%252C7_SCqAjjeyIfnM%252C_%253BrWYrD5rx_-zidM%252CstMbUYNJejJR-M%252C_%253BIBMkNnEkC4J_gM%252CpIYIc-Tktrr_qM%252C_&amp;vet=1&amp;usg=AI4_-kSuNCnEskxPDnAQ2eap_hylYoqOdQ&amp;sa=X&amp;ved=2ahUKEwjsy7nkvcDzAhVByhoKHVmuBoUQ9QF6BAgSEAE#imgrc=anhCshlyG9wrZM</a:t>
            </a:r>
            <a:endParaRPr lang="fr-FR" sz="600" dirty="0"/>
          </a:p>
          <a:p>
            <a:r>
              <a:rPr lang="fr-FR" sz="800" dirty="0" smtClean="0"/>
              <a:t>Image 15 </a:t>
            </a:r>
            <a:r>
              <a:rPr lang="fr-FR" sz="600" u="sng" dirty="0">
                <a:hlinkClick r:id="rId5"/>
              </a:rPr>
              <a:t>https://www.google.com/search?q=photo+commissariat&amp;rlz=1C1EJFA_enFR724FR724&amp;tbm=isch&amp;source=iu&amp;ictx=1&amp;fir=UqRc0a36k-YxaM%252CMskOBbhBzSRIqM%252C_%253Boe2502BLg5T64M%252C_KiSGjNynrfCdM%252C_%253Bx1n5Cf2kc6qxXM%252C6ZtTpabUMvQvHM%252C_%253Bm6WE_0CpFRVL5M%252C_ryYnyLVCK5NWM%252C_%253B15X11OS0v6F4VM%252C-7ih0bbnjEthxM%252C_%253BqVFvKjrqiRV0hM%252CvedouTgyyu4mgM%252C_%253Bm2ZSzUnhVEXVDM%252CWmSIOlrF4rJrKM%252C_%253Bmh8Y5lqb3nEHEM%252CT3DTKnFokBF8IM%252C_%253BAKORtygs-elB0M%252C8Rzsd_tBIh7FNM%252C_%253BOPRZv25eGj4UKM%252C4uDWeUKhpq3RlM%252C_%253BpDZtb-b1Wf13UM%252C5lyStvtN2kpU7M%252C_%253BYhGeoZRv7iWH-M%252CyZM0PTZnih5A1M%252C_&amp;vet=1&amp;usg=AI4_-</a:t>
            </a:r>
            <a:r>
              <a:rPr lang="fr-FR" sz="600" u="sng" dirty="0" smtClean="0">
                <a:hlinkClick r:id="rId5"/>
              </a:rPr>
              <a:t>kSJt8XRjyMSzONXND4OVPye7G0AEQ&amp;sa=X&amp;sqi=2&amp;ved=2ahUKEwjFnMvUvcDzAhUJRDABHVzdA2cQ9QF6BAgUEAE#imgrc=15X11OS0v6F4VM</a:t>
            </a:r>
            <a:endParaRPr lang="fr-FR" sz="600" dirty="0" smtClean="0"/>
          </a:p>
          <a:p>
            <a:r>
              <a:rPr lang="fr-FR" sz="800" dirty="0" smtClean="0"/>
              <a:t>Image 16</a:t>
            </a:r>
            <a:r>
              <a:rPr lang="fr-FR" sz="600" dirty="0" smtClean="0"/>
              <a:t> </a:t>
            </a:r>
            <a:r>
              <a:rPr lang="fr-FR" sz="600" u="sng" dirty="0" smtClean="0">
                <a:hlinkClick r:id="rId6"/>
              </a:rPr>
              <a:t>https://www.google.com/search?q=photo+commissariat&amp;rlz=1C1EJFA_enFR724FR724&amp;tbm=isch&amp;source=iu&amp;ictx=1&amp;fir=UqRc0a36k-YxaM%252CMskOBbhBzSRIqM%252C_%253Boe2502BLg5T64M%252C_KiSGjNynrfCdM%252C_%253Bx1n5Cf2kc6qxXM%252C6ZtTpabUMvQvHM%252C_%253Bm6WE_0CpFRVL5M%252C_ryYnyLVCK5NWM%252C_%253B15X11OS0v6F4VM%252C-7ih0bbnjEthxM%252C_%253BqVFvKjrqiRV0hM%252CvedouTgyyu4mgM%252C_%253Bm2ZSzUnhVEXVDM%252CWmSIOlrF4rJrKM%252C_%253Bmh8Y5lqb3nEHEM%252CT3DTKnFokBF8IM%252C_%253BAKORtygs-elB0M%252C8Rzsd_tBIh7FNM%252C_%253BOPRZv25eGj4UKM%252C4uDWeUKhpq3RlM%252C_%253BpDZtb-b1Wf13UM%252C5lyStvtN2kpU7M%252C_%253BYhGeoZRv7iWH-M%252CyZM0PTZnih5A1M%252C_&amp;vet=1&amp;usg=AI4_-kSJt8XRjyMSzONXND4OVPye7G0AEQ&amp;sa=X&amp;sqi=2&amp;ved=2ahUKEwjFnMvUvcDzAhUJRDABHVzdA2cQ9QF6BAgUEAE#imgrc=m6WE_0CpFRVL5M</a:t>
            </a:r>
            <a:endParaRPr lang="fr-FR" sz="600" dirty="0" smtClean="0"/>
          </a:p>
          <a:p>
            <a:r>
              <a:rPr lang="fr-FR" sz="800" dirty="0" smtClean="0"/>
              <a:t>Image 17 </a:t>
            </a:r>
            <a:r>
              <a:rPr lang="fr-FR" sz="600" u="sng" dirty="0">
                <a:hlinkClick r:id="rId7"/>
              </a:rPr>
              <a:t>https://www.google.com/search?q=photo+de+pi%C3%A8ces,+argent,+billets&amp;rlz=1C1EJFA_enFR724FR724&amp;tbm=isch&amp;source=iu&amp;ictx=1&amp;fir=hUFJyEALt9s6WM%252Cl6MFbBsfHDCU4M%252C_%253Bz5648qV7nRJOBM%252CjbFiNs-PZThEMM%252C_%253BuyJCruf0sFWvLM%252Chj2yi2irY2U-eM%252C_%253Bl0yPsDJeH5I0MM%252CHEuOqj6s5xtKVM%252C_%253B1WmB9HPzFqEwzM%252Cz7GKekV6j76ODM%252C_%253BAxuc8TNZplIL4M%252CmGe576QuCUaN4M%252C_%253Bsrc79tXndGopzM%252C0GLxFXi9lpnOUM%252C_%253BZf9ZFvY5bFKngM%252CP9V659jqPimi8M%252C_%253B0wdvKaTjrzC2_M%252C6oiXYFGh7tTDnM%252C_%253B5OgwVPN79JPSVM%252C7pzQQdnQmJt-lM%252C_%253BmXE0xNJWJ9pZOM%252CaA5V62Hk5Aa5BM%252C_%253BrInHj42DHgH5hM%252CDaWAuvc21bqukM%252C_&amp;vet=1&amp;usg=AI4_-</a:t>
            </a:r>
            <a:r>
              <a:rPr lang="fr-FR" sz="600" u="sng" dirty="0" smtClean="0">
                <a:hlinkClick r:id="rId7"/>
              </a:rPr>
              <a:t>kSgtB7OU4M2j0IF28rJlBqLl4N9FQ&amp;sa=X&amp;ved=2ahUKEwjGyKKGvsDzAhXIxIUKHYSoDvQQ9QF6BAgbEAE&amp;biw=2133&amp;bih=1041&amp;dpr=0.9#imgrc=hUFJyEALt9s6WM</a:t>
            </a:r>
            <a:endParaRPr lang="fr-FR" sz="600" u="sng" dirty="0"/>
          </a:p>
          <a:p>
            <a:r>
              <a:rPr lang="fr-FR" sz="800" dirty="0" smtClean="0"/>
              <a:t>Image 18 </a:t>
            </a:r>
            <a:r>
              <a:rPr lang="fr-FR" sz="600" u="sng" dirty="0" smtClean="0">
                <a:hlinkClick r:id="rId8"/>
              </a:rPr>
              <a:t>https</a:t>
            </a:r>
            <a:r>
              <a:rPr lang="fr-FR" sz="600" u="sng" dirty="0">
                <a:hlinkClick r:id="rId8"/>
              </a:rPr>
              <a:t>://www.google.com/search?q=photo+tribunal&amp;rlz=1C1EJFA_enFR724FR724&amp;tbm=isch&amp;source=iu&amp;ictx=1&amp;fir=Ie5KHvtTBdiUeM%252C2f9kZBZr3iR01M%252C_%253BqiJuWNh0dyJqLM%252ClxDncwcxvBLKQM%252C_%253Blup1nprSIGJYxM%252Ct6zWnT640AyOhM%252C_%253B8Fyq_tAelK4fEM%252CdRRqhAAOUCFOvM%252C_%253B04CBUCpjvX3EzM%252CrbRQo5JNRfArqM%252C_%253Bo7RRa8JKaIVZEM%252Ct6zWnT640AyOhM%252C_%253B-3E1e9NNYxF_VM%252CLzcJf6C3O628UM%252C_%253B0dNxM9MwwF2yjM%252Cou6p5qCPjycloM%252C_%253BtCP9uh2ZutDv0M%252CyGX3OBt3lzSyHM%252C_%253BrePQM5LFUhq8DM%252CfwIIIMGiUwjkiM%252C_%253B8eKvn_qdKFqNuM%252CJOqUty3AtDoopM%252C_%253BhTiksADUtKCU_M%252Cf9RrLvGXyvIunM%252C_%253B2dNqslDRXYW_NM%252CdRRqhAAOUCFOvM%252C_%253B19UPhzD_jsdnaM%252CqI7g_W2Cc31XjM%252C_&amp;vet=1&amp;usg=AI4_-</a:t>
            </a:r>
            <a:r>
              <a:rPr lang="fr-FR" sz="600" u="sng" dirty="0" smtClean="0">
                <a:hlinkClick r:id="rId8"/>
              </a:rPr>
              <a:t>kQnkWofEiKwbtMKHHd7Kso70_QY_A&amp;sa=X&amp;sqi=2&amp;ved=2ahUKEwjAidLbvcDzAhUNQjABHTp7A7YQ9QF6BAgQEAE#imgrc=718R_UjOtM8DoM</a:t>
            </a:r>
            <a:endParaRPr lang="fr-FR" sz="600" u="sng" dirty="0" smtClean="0"/>
          </a:p>
          <a:p>
            <a:r>
              <a:rPr lang="fr-FR" sz="800" u="sng" dirty="0" smtClean="0"/>
              <a:t>Image 19</a:t>
            </a:r>
            <a:r>
              <a:rPr lang="fr-FR" sz="800" dirty="0" smtClean="0"/>
              <a:t> </a:t>
            </a:r>
            <a:r>
              <a:rPr lang="fr-FR" sz="600" u="sng" dirty="0" smtClean="0">
                <a:hlinkClick r:id="rId9"/>
              </a:rPr>
              <a:t>https://www.google.com/search?q=photos+dossiers&amp;rlz=1C1EJFA_enFR724FR724&amp;tbm=isch&amp;source=iu&amp;ictx=1&amp;fir=cDihPXH68EZRuM%252CtI1tLx8-iFhPxM%252C_%253Bda4UDhqCLotUqM%252C6VgJxOQRtDGxvM%252C_%253Bwx2TlYGWApDSjM%252CTsrAr6_wrMeMUM%252C_%253BQ0aoNBpQqJ1YvM%252CxtUAzdODepVuDM%252C_%253BbMnkcXc5DpDwEM%252CmdgmvROT8L1dSM%252C_%253BCc1rbp_q9EoIAM%252CeWBYhEO8Ke9KtM%252C_%253B3xWRLc05uHQ6dM%252CtI1tLx8-iFhPxM%252C_%253BmiMfUZaspkq0lM%252CTsrAr6_wrMeMUM%252C_%253BjiI_BbVvgsmHgM%252CmdgmvROT8L1dSM%252C_%253Bss0TvGF0nqxfqM%252CeT4mhMhErDs6xM%252C_%253BxnIN_6_AmJD93M%252CjAgdmYHJ1orH0M%252C_%253BO1h-M_kUO9iGpM%252Cd9wypCrBylmk4M%252C_%253Ba9fn-m-QiNBqbM%252C7_SCqAjjeyIfnM%252C_%253BrWYrD5rx_-zidM%252CstMbUYNJejJR-M%252C_%253BIBMkNnEkC4J_gM%252CpIYIc-Tktrr_qM%252C_&amp;vet=1&amp;usg=AI4_-kSuNCnEskxPDnAQ2eap_hylYoqOdQ&amp;sa=X&amp;ved=2ahUKEwjsy7nkvcDzAhVByhoKHVmuBoUQ9QF6BAgSEAE#imgrc=IBMkNnEkC4J_gM</a:t>
            </a:r>
            <a:endParaRPr lang="fr-FR" sz="600" dirty="0" smtClean="0"/>
          </a:p>
          <a:p>
            <a:endParaRPr lang="fr-FR" sz="600" dirty="0"/>
          </a:p>
          <a:p>
            <a:endParaRPr lang="fr-FR" sz="600" dirty="0"/>
          </a:p>
          <a:p>
            <a:endParaRPr lang="fr-FR" sz="600" dirty="0"/>
          </a:p>
          <a:p>
            <a:endParaRPr lang="fr-FR" sz="800" dirty="0"/>
          </a:p>
        </p:txBody>
      </p:sp>
    </p:spTree>
    <p:extLst>
      <p:ext uri="{BB962C8B-B14F-4D97-AF65-F5344CB8AC3E}">
        <p14:creationId xmlns:p14="http://schemas.microsoft.com/office/powerpoint/2010/main" val="2500748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fr-FR" sz="800" dirty="0" smtClean="0"/>
              <a:t>Image 20 </a:t>
            </a:r>
            <a:r>
              <a:rPr lang="fr-FR" sz="700" u="sng" dirty="0">
                <a:hlinkClick r:id="rId2"/>
              </a:rPr>
              <a:t>https://www.google.com/search?q=images+amis&amp;rlz=1C1EJFA_enFR724FR724&amp;tbm=isch&amp;source=iu&amp;ictx=1&amp;fir=65WLWA8XY2cNvM%252CtMPY02cjWwtROM%252C_%253B_mbuY3U0x4yjvM%252C8iQn60m8W6rG2M%252C_%253BWgTzHvFRhZLc2M%252C05pjy8NBzhC8AM%252C_%253BDQ0ROhTW9B39_M%252CTuGAO1-Fo4oz1M%252C_%253Bvy5vPPrOMPYbKM%252C3OKUWDQYy4W2JM%252C_%253BADM_s5KLlF44VM%252CA-4ODaPPqcoG5M%252C_%253Bs4v5TyRViLjnKM%252C9Dkj_uKSgdG1hM%252C_%253BniTv3HL6q6WppM%252CVSWoHqU9qIrxjM%252C_%253B92TiZUDw0-WHFM%252CYmIh79C1I7ixgM%252C_%253BD5D2s8uhBZM2EM%252Cyjz7JVf3MCBXzM%252C_%253Br1DnfOMyGsmw1M%252C3OKUWDQYy4W2JM%252C_%253Bp7G23LkjuncTOM%252CKCOqSii9YlvJjM%252C_%253BJTKBii9UWhDQ_M%252CGk69JzWvDbyeeM%252C_%253BH2_HEVUSUizeQM%252C3JRVhsFxSIsB6M%252C_&amp;vet=1&amp;usg=AI4_-</a:t>
            </a:r>
            <a:r>
              <a:rPr lang="fr-FR" sz="700" u="sng" dirty="0" smtClean="0">
                <a:hlinkClick r:id="rId2"/>
              </a:rPr>
              <a:t>kQYnjdTMyM4G9TjoyQLK5QDNyYh_A&amp;sa=X&amp;ved=2ahUKEwjorJ_wxsDzAhW2AmMBHV72CeMQ9QF6BAgdEAE#imgrc=WgTzHvFRhZLc2M</a:t>
            </a:r>
            <a:endParaRPr lang="fr-FR" sz="700" u="sng" dirty="0" smtClean="0"/>
          </a:p>
          <a:p>
            <a:r>
              <a:rPr lang="fr-FR" sz="800" u="sng" dirty="0" smtClean="0"/>
              <a:t>Image 21 </a:t>
            </a:r>
            <a:r>
              <a:rPr lang="fr-FR" sz="600" u="sng" dirty="0" smtClean="0">
                <a:hlinkClick r:id="rId3"/>
              </a:rPr>
              <a:t>https://www.google.com/search?q=photos+dossiers&amp;rlz=1C1EJFA_enFR724FR724&amp;tbm=isch&amp;source=iu&amp;ictx=1&amp;fir=cDihPXH68EZRuM%252CtI1tLx8-iFhPxM%252C_%253Bda4UDhqCLotUqM%252C6VgJxOQRtDGxvM%252C_%253Bwx2TlYGWApDSjM%252CTsrAr6_wrMeMUM%252C_%253BQ0aoNBpQqJ1YvM%252CxtUAzdODepVuDM%252C_%253BbMnkcXc5DpDwEM%252CmdgmvROT8L1dSM%252C_%253BCc1rbp_q9EoIAM%252CeWBYhEO8Ke9KtM%252C_%253B3xWRLc05uHQ6dM%252CtI1tLx8-iFhPxM%252C_%253BmiMfUZaspkq0lM%252CTsrAr6_wrMeMUM%252C_%253BjiI_BbVvgsmHgM%252CmdgmvROT8L1dSM%252C_%253Bss0TvGF0nqxfqM%252CeT4mhMhErDs6xM%252C_%253BxnIN_6_AmJD93M%252CjAgdmYHJ1orH0M%252C_%253BO1h-M_kUO9iGpM%252Cd9wypCrBylmk4M%252C_%253Ba9fn-m-QiNBqbM%252C7_SCqAjjeyIfnM%252C_%253BrWYrD5rx_-zidM%252CstMbUYNJejJR-M%252C_%253BIBMkNnEkC4J_gM%252CpIYIc-Tktrr_qM%252C_&amp;vet=1&amp;usg=AI4_-kSuNCnEskxPDnAQ2eap_hylYoqOdQ&amp;sa=X&amp;ved=2ahUKEwjsy7nkvcDzAhVByhoKHVmuBoUQ9QF6BAgSEAE#imgrc=KXECufSoVCqKSM</a:t>
            </a:r>
            <a:endParaRPr lang="fr-FR" sz="600" u="sng" dirty="0" smtClean="0"/>
          </a:p>
          <a:p>
            <a:r>
              <a:rPr lang="fr-FR" sz="800" u="sng" dirty="0" smtClean="0"/>
              <a:t>Image 22  </a:t>
            </a:r>
            <a:r>
              <a:rPr lang="fr-FR" sz="600" u="sng" dirty="0">
                <a:hlinkClick r:id="rId4"/>
              </a:rPr>
              <a:t>https://www.google.com/search?q=images+aceptation+differences&amp;tbm=isch&amp;ved=2ahUKEwiSvsj1xsDzAhUYxOAKHYMHCcEQ2-cCegQIABAA&amp;oq=images+aceptation+differences&amp;gs_lcp=CgNpbWcQAzoECAAQQzoICAAQgAQQsQM6CwgAEIAEELEDEIMBOgUIABCABDoGCAAQBRAeOgYIABAIEB5QwYUFWI3KBWDP0wVoAnAAeAGAAekEiAHMGJIBDDIzLjEuMS4wLjEuMZgBAKABAaoBC2d3cy13aXotaW1nwAEB&amp;sclient=img&amp;ei=wztjYdLQN5iIgweDj6SIDA&amp;rlz=1C1EJFA_enFR724FR724#imgrc=i7r0GnAyRL5KLM</a:t>
            </a:r>
            <a:endParaRPr lang="fr-FR" sz="600" dirty="0"/>
          </a:p>
          <a:p>
            <a:r>
              <a:rPr lang="fr-FR" sz="800" dirty="0" smtClean="0"/>
              <a:t>Image 23  </a:t>
            </a:r>
            <a:r>
              <a:rPr lang="pt-BR" sz="600" u="sng" dirty="0">
                <a:hlinkClick r:id="rId5"/>
              </a:rPr>
              <a:t>https://</a:t>
            </a:r>
            <a:r>
              <a:rPr lang="pt-BR" sz="600" u="sng" dirty="0" smtClean="0">
                <a:hlinkClick r:id="rId5"/>
              </a:rPr>
              <a:t>www.google.com/search?q=images+aceptation+differences&amp;tbm=isch&amp;ved=2ahUKEwiSvsj1xsDzAhUYxOAKHYMHCcEQ2-cCegQIABAA&amp;oq=images+aceptation+differences&amp;gs_lcp=CgNpbWcQAzoECAAQQzoICAAQgAQQsQM6CwgAEIAEELEDEIMBOgUIABCABDoGCAAQBRAeOgYIABAIEB5QwYUFWI3KBWDP0wVoAnAAeAGAAekEiAHMGJIBDDIzLjEuMS4wLjEuMZgBAKABAaoBC2d3cy13aXotaW1nwAEB&amp;sclient=img&amp;ei=wztjYdLQN5iIgweDj6SIDA&amp;rlz=1C1EJFA_enFR724FR724#imgrc=2gSz2pvpKE_beM&amp;imgdii=3kt4Rfr6NDNpxM</a:t>
            </a:r>
            <a:endParaRPr lang="pt-BR" sz="600" u="sng" dirty="0" smtClean="0"/>
          </a:p>
          <a:p>
            <a:r>
              <a:rPr lang="pt-BR" sz="800" dirty="0" err="1" smtClean="0"/>
              <a:t>Image</a:t>
            </a:r>
            <a:r>
              <a:rPr lang="pt-BR" sz="800" dirty="0" smtClean="0"/>
              <a:t> 24 </a:t>
            </a:r>
            <a:r>
              <a:rPr lang="pt-BR" sz="600" dirty="0">
                <a:hlinkClick r:id="rId6"/>
              </a:rPr>
              <a:t>https://www.google.com/search?q=images+aceptation+differences&amp;tbm=isch&amp;ved=2ahUKEwiSvsj1xsDzAhUYxOAKHYMHCcEQ2-cCegQIABAA&amp;oq=images+aceptation+differences&amp;gs_lcp=CgNpbWcQAzoECAAQQzoICAAQgAQQsQM6CwgAEIAEELEDEIMBOgUIABCABDoGCAAQBRAeOgYIABAIEB5QwYUFWI3KBWDP0wVoAnAAeAGAAekEiAHMGJIBDDIzLjEuMS4wLjEuMZgBAKABAaoBC2d3cy13aXotaW1nwAEB&amp;sclient=img&amp;ei=wztjYdLQN5iIgweDj6SIDA&amp;rlz=1C1EJFA_enFR724FR724#imgrc=2gSz2pvpKE_beM </a:t>
            </a:r>
            <a:endParaRPr lang="pt-BR" sz="600" dirty="0" smtClean="0"/>
          </a:p>
          <a:p>
            <a:r>
              <a:rPr lang="fr-FR" sz="800" dirty="0" smtClean="0"/>
              <a:t>Image 25  </a:t>
            </a:r>
            <a:r>
              <a:rPr lang="pt-BR" sz="600" u="sng" dirty="0">
                <a:hlinkClick r:id="rId7"/>
              </a:rPr>
              <a:t>https://</a:t>
            </a:r>
            <a:r>
              <a:rPr lang="pt-BR" sz="600" u="sng" dirty="0" smtClean="0">
                <a:hlinkClick r:id="rId7"/>
              </a:rPr>
              <a:t>www.google.com/search?q=photo+racisme+arabe&amp;rlz=1C1EJFA_enFR724FR724&amp;source=lnms&amp;tbm=isch&amp;sa=X&amp;ved=2ahUKEwiOmuvMxcDzAhWWB2MBHR6iAfgQ_AUoAnoECAEQBA&amp;biw=2133&amp;bih=977&amp;dpr=0.9#imgrc=lIzygp4C0RAoHM&amp;imgdii=fuPKozbpTWnOwM</a:t>
            </a:r>
            <a:endParaRPr lang="pt-BR" sz="600" u="sng" dirty="0" smtClean="0"/>
          </a:p>
          <a:p>
            <a:r>
              <a:rPr lang="pt-BR" sz="800" u="sng" dirty="0" err="1" smtClean="0"/>
              <a:t>Image</a:t>
            </a:r>
            <a:r>
              <a:rPr lang="pt-BR" sz="800" u="sng" dirty="0" smtClean="0"/>
              <a:t> 26 </a:t>
            </a:r>
            <a:r>
              <a:rPr lang="pt-BR" sz="600" u="sng" dirty="0" err="1" smtClean="0">
                <a:hlinkClick r:id="rId8"/>
              </a:rPr>
              <a:t>https</a:t>
            </a:r>
            <a:r>
              <a:rPr lang="pt-BR" sz="600" u="sng" dirty="0" smtClean="0">
                <a:hlinkClick r:id="rId8"/>
              </a:rPr>
              <a:t>;//www.google.com/search?q=images+union&amp;tbm=isch&amp;ved=2ahUKEwjN192Ko8v0AhUKXxoKHYPhAKwQ2-cCegQIABAA&amp;oq=images+union&amp;gs_lcp=CgNpbWcQAzIECAAQEzIECAAQEzIICAAQCBAeEBMyCAgAEAgQHhATMggIABAIEB4QEzIICAAQCBAeEBMyCAgAEAgQHhATMggIABAIEB4QEzIICAAQCBAeEBMyCAgAEAgQHhATOgcIIxDvAxAnOgUIABCABDoECAAQHlCnElj-GGC3HWgAcAB4AIABVYgB1wOSAQE2mAEAoAEBqgELZ3dzLXdpei1pbWfAAQE&amp;sclient=img&amp;ei=dParYc3ND4q-aYPDg-AK&amp;bih=977&amp;biw=2133&amp;rlz=1C1EJFA_enFR724FR724#imgrc=FEnouIP_ljDoPM</a:t>
            </a:r>
            <a:endParaRPr lang="fr-FR" sz="600" dirty="0"/>
          </a:p>
          <a:p>
            <a:r>
              <a:rPr lang="fr-FR" sz="800" dirty="0" smtClean="0"/>
              <a:t>Image 27 </a:t>
            </a:r>
            <a:r>
              <a:rPr lang="fr-FR" sz="600" dirty="0" smtClean="0">
                <a:hlinkClick r:id="rId9"/>
              </a:rPr>
              <a:t>4VZPHMZASSU3BPDA2MTK7T6KIU.jpg (932×582) (leparisien.fr)</a:t>
            </a:r>
            <a:endParaRPr lang="fr-FR" sz="600" dirty="0"/>
          </a:p>
          <a:p>
            <a:endParaRPr lang="fr-FR" dirty="0"/>
          </a:p>
        </p:txBody>
      </p:sp>
    </p:spTree>
    <p:extLst>
      <p:ext uri="{BB962C8B-B14F-4D97-AF65-F5344CB8AC3E}">
        <p14:creationId xmlns:p14="http://schemas.microsoft.com/office/powerpoint/2010/main" val="1250624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3127207"/>
            <a:ext cx="10515600" cy="4351338"/>
          </a:xfrm>
        </p:spPr>
        <p:txBody>
          <a:bodyPr/>
          <a:lstStyle/>
          <a:p>
            <a:pPr marL="0" indent="0" algn="ctr">
              <a:buNone/>
            </a:pPr>
            <a:r>
              <a:rPr lang="fr-FR" dirty="0" smtClean="0"/>
              <a:t>Fin</a:t>
            </a:r>
            <a:endParaRPr lang="fr-FR" dirty="0"/>
          </a:p>
        </p:txBody>
      </p:sp>
    </p:spTree>
    <p:extLst>
      <p:ext uri="{BB962C8B-B14F-4D97-AF65-F5344CB8AC3E}">
        <p14:creationId xmlns:p14="http://schemas.microsoft.com/office/powerpoint/2010/main" val="3094259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u="sng" dirty="0"/>
              <a:t>Introduction</a:t>
            </a:r>
            <a:endParaRPr lang="fr-FR" dirty="0"/>
          </a:p>
        </p:txBody>
      </p:sp>
      <p:sp>
        <p:nvSpPr>
          <p:cNvPr id="3" name="Espaço Reservado para Conteúdo 2"/>
          <p:cNvSpPr>
            <a:spLocks noGrp="1"/>
          </p:cNvSpPr>
          <p:nvPr>
            <p:ph idx="1"/>
          </p:nvPr>
        </p:nvSpPr>
        <p:spPr/>
        <p:txBody>
          <a:bodyPr/>
          <a:lstStyle/>
          <a:p>
            <a:pPr marL="0" indent="0" algn="just">
              <a:buNone/>
            </a:pPr>
            <a:r>
              <a:rPr lang="fr-FR" sz="2000" dirty="0"/>
              <a:t>L’égalité est une valeur constitutionnelle, qui existe entre les individus. Ces infracteurs portent atteinte aux droits de chacun et à leur dignité sous une forme directe ou indirecte, par des distinctions fondées sur l'origine, le sexe, l’âge, l'apparence physique, le nom, qui sont sanctionnés par la Loi française. Celle-ci, comporte par exemple le Code Pénal et le Code du Travail.</a:t>
            </a:r>
          </a:p>
          <a:p>
            <a:pPr marL="0" indent="0">
              <a:buNone/>
            </a:pPr>
            <a:endParaRPr lang="fr-FR" dirty="0"/>
          </a:p>
        </p:txBody>
      </p:sp>
      <p:pic>
        <p:nvPicPr>
          <p:cNvPr id="4" name="Imagem 3" descr="13 meilleures idées sur Balances de justice | balance de la justice, avocat  divorce, avocat"/>
          <p:cNvPicPr/>
          <p:nvPr/>
        </p:nvPicPr>
        <p:blipFill>
          <a:blip r:embed="rId2">
            <a:extLst>
              <a:ext uri="{28A0092B-C50C-407E-A947-70E740481C1C}">
                <a14:useLocalDpi xmlns:a14="http://schemas.microsoft.com/office/drawing/2010/main" val="0"/>
              </a:ext>
            </a:extLst>
          </a:blip>
          <a:srcRect/>
          <a:stretch>
            <a:fillRect/>
          </a:stretch>
        </p:blipFill>
        <p:spPr bwMode="auto">
          <a:xfrm>
            <a:off x="4970462" y="3546795"/>
            <a:ext cx="2251075" cy="2251075"/>
          </a:xfrm>
          <a:prstGeom prst="rect">
            <a:avLst/>
          </a:prstGeom>
          <a:noFill/>
          <a:ln>
            <a:noFill/>
          </a:ln>
        </p:spPr>
      </p:pic>
      <p:sp>
        <p:nvSpPr>
          <p:cNvPr id="5" name="CaixaDeTexto 4"/>
          <p:cNvSpPr txBox="1"/>
          <p:nvPr/>
        </p:nvSpPr>
        <p:spPr>
          <a:xfrm>
            <a:off x="7205061" y="5613255"/>
            <a:ext cx="535460" cy="184666"/>
          </a:xfrm>
          <a:prstGeom prst="rect">
            <a:avLst/>
          </a:prstGeom>
          <a:noFill/>
        </p:spPr>
        <p:txBody>
          <a:bodyPr wrap="square" rtlCol="0">
            <a:spAutoFit/>
          </a:bodyPr>
          <a:lstStyle/>
          <a:p>
            <a:r>
              <a:rPr lang="fr-FR" sz="600" dirty="0" smtClean="0"/>
              <a:t>Image 1</a:t>
            </a:r>
            <a:endParaRPr lang="fr-FR" sz="600" dirty="0"/>
          </a:p>
        </p:txBody>
      </p:sp>
    </p:spTree>
    <p:extLst>
      <p:ext uri="{BB962C8B-B14F-4D97-AF65-F5344CB8AC3E}">
        <p14:creationId xmlns:p14="http://schemas.microsoft.com/office/powerpoint/2010/main" val="752270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u="sng" dirty="0"/>
              <a:t>Sommaire </a:t>
            </a:r>
            <a:endParaRPr lang="fr-FR" dirty="0"/>
          </a:p>
        </p:txBody>
      </p:sp>
      <p:sp>
        <p:nvSpPr>
          <p:cNvPr id="3" name="Espaço Reservado para Conteúdo 2"/>
          <p:cNvSpPr>
            <a:spLocks noGrp="1"/>
          </p:cNvSpPr>
          <p:nvPr>
            <p:ph idx="1"/>
          </p:nvPr>
        </p:nvSpPr>
        <p:spPr/>
        <p:txBody>
          <a:bodyPr/>
          <a:lstStyle/>
          <a:p>
            <a:pPr marL="0" indent="0" algn="just">
              <a:buNone/>
            </a:pPr>
            <a:r>
              <a:rPr lang="fr-FR" sz="2000" dirty="0"/>
              <a:t>Nous présenterons dans une première partie les discriminations géographiques puis ethniques et enfin nous conclurons par les enjeux qui sont liés à ce type de dévalorisations. Nous présenterons par la même occasion, des propositions pour affronter ces problèmes sociaux. </a:t>
            </a:r>
          </a:p>
          <a:p>
            <a:pPr marL="0" indent="0" algn="just">
              <a:buNone/>
            </a:pPr>
            <a:r>
              <a:rPr lang="fr-FR" sz="2000" dirty="0"/>
              <a:t>Notre groupe à cultures hétérogènes, ayant déjà été confronté à des discriminations géographiques et ethniques, souhaiterait se mobiliser pour une société plus égalitaire.</a:t>
            </a:r>
            <a:r>
              <a:rPr lang="fr-FR" sz="2000" u="sng" dirty="0"/>
              <a:t> </a:t>
            </a:r>
            <a:endParaRPr lang="fr-FR" sz="2000" dirty="0"/>
          </a:p>
          <a:p>
            <a:pPr marL="0" indent="0">
              <a:buNone/>
            </a:pPr>
            <a:endParaRPr lang="fr-F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782" y="3412408"/>
            <a:ext cx="3420435" cy="3404402"/>
          </a:xfrm>
          <a:prstGeom prst="rect">
            <a:avLst/>
          </a:prstGeom>
        </p:spPr>
      </p:pic>
      <p:sp>
        <p:nvSpPr>
          <p:cNvPr id="5" name="CaixaDeTexto 4"/>
          <p:cNvSpPr txBox="1"/>
          <p:nvPr/>
        </p:nvSpPr>
        <p:spPr>
          <a:xfrm>
            <a:off x="7682649" y="6527226"/>
            <a:ext cx="535460" cy="184666"/>
          </a:xfrm>
          <a:prstGeom prst="rect">
            <a:avLst/>
          </a:prstGeom>
          <a:noFill/>
        </p:spPr>
        <p:txBody>
          <a:bodyPr wrap="square" rtlCol="0">
            <a:spAutoFit/>
          </a:bodyPr>
          <a:lstStyle/>
          <a:p>
            <a:r>
              <a:rPr lang="fr-FR" sz="600" dirty="0" smtClean="0"/>
              <a:t>Image 2</a:t>
            </a:r>
            <a:endParaRPr lang="fr-FR" sz="600" dirty="0"/>
          </a:p>
        </p:txBody>
      </p:sp>
    </p:spTree>
    <p:extLst>
      <p:ext uri="{BB962C8B-B14F-4D97-AF65-F5344CB8AC3E}">
        <p14:creationId xmlns:p14="http://schemas.microsoft.com/office/powerpoint/2010/main" val="615145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931" y="1193284"/>
            <a:ext cx="5461000" cy="4102100"/>
          </a:xfrm>
          <a:prstGeom prst="rect">
            <a:avLst/>
          </a:prstGeom>
        </p:spPr>
      </p:pic>
      <p:sp>
        <p:nvSpPr>
          <p:cNvPr id="5" name="CaixaDeTexto 4"/>
          <p:cNvSpPr txBox="1"/>
          <p:nvPr/>
        </p:nvSpPr>
        <p:spPr>
          <a:xfrm>
            <a:off x="8702931" y="5110718"/>
            <a:ext cx="535460" cy="184666"/>
          </a:xfrm>
          <a:prstGeom prst="rect">
            <a:avLst/>
          </a:prstGeom>
          <a:noFill/>
        </p:spPr>
        <p:txBody>
          <a:bodyPr wrap="square" rtlCol="0">
            <a:spAutoFit/>
          </a:bodyPr>
          <a:lstStyle/>
          <a:p>
            <a:r>
              <a:rPr lang="fr-FR" sz="600" dirty="0" smtClean="0"/>
              <a:t>Image 5</a:t>
            </a:r>
            <a:endParaRPr lang="fr-FR" sz="600" dirty="0"/>
          </a:p>
        </p:txBody>
      </p:sp>
    </p:spTree>
    <p:extLst>
      <p:ext uri="{BB962C8B-B14F-4D97-AF65-F5344CB8AC3E}">
        <p14:creationId xmlns:p14="http://schemas.microsoft.com/office/powerpoint/2010/main" val="3732647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u="sng" dirty="0"/>
              <a:t>La peau qui dérange</a:t>
            </a:r>
            <a:endParaRPr lang="fr-FR" dirty="0"/>
          </a:p>
        </p:txBody>
      </p:sp>
      <p:sp>
        <p:nvSpPr>
          <p:cNvPr id="3" name="Espaço Reservado para Conteúdo 2"/>
          <p:cNvSpPr>
            <a:spLocks noGrp="1"/>
          </p:cNvSpPr>
          <p:nvPr>
            <p:ph idx="1"/>
          </p:nvPr>
        </p:nvSpPr>
        <p:spPr/>
        <p:txBody>
          <a:bodyPr>
            <a:normAutofit/>
          </a:bodyPr>
          <a:lstStyle/>
          <a:p>
            <a:pPr marL="0" indent="0" algn="just">
              <a:buNone/>
            </a:pPr>
            <a:r>
              <a:rPr lang="fr-FR" sz="2000" dirty="0"/>
              <a:t>Nous pouvons donner l’exemple révoltant provenant d’un article de </a:t>
            </a:r>
            <a:r>
              <a:rPr lang="fr-FR" sz="2000" i="1" dirty="0"/>
              <a:t>L’Express</a:t>
            </a:r>
            <a:r>
              <a:rPr lang="fr-FR" sz="2000" dirty="0"/>
              <a:t>, publié en 2008. Celui-ci présente une boulangère du VIe arrondissement parisien, condamnée par le tribunal correctionnel de Paris pour discrimination à l'embauche, en octobre 2008 après avoir écarté la candidature d'une jeune femme noire et d'origine africaine, en 2006.  </a:t>
            </a:r>
            <a:endParaRPr lang="fr-F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184" y="3133990"/>
            <a:ext cx="5421632" cy="3177910"/>
          </a:xfrm>
          <a:prstGeom prst="rect">
            <a:avLst/>
          </a:prstGeom>
        </p:spPr>
      </p:pic>
      <p:sp>
        <p:nvSpPr>
          <p:cNvPr id="5" name="CaixaDeTexto 4"/>
          <p:cNvSpPr txBox="1"/>
          <p:nvPr/>
        </p:nvSpPr>
        <p:spPr>
          <a:xfrm>
            <a:off x="8816549" y="6143710"/>
            <a:ext cx="535460" cy="184666"/>
          </a:xfrm>
          <a:prstGeom prst="rect">
            <a:avLst/>
          </a:prstGeom>
          <a:noFill/>
        </p:spPr>
        <p:txBody>
          <a:bodyPr wrap="square" rtlCol="0">
            <a:spAutoFit/>
          </a:bodyPr>
          <a:lstStyle/>
          <a:p>
            <a:r>
              <a:rPr lang="fr-FR" sz="600" dirty="0" smtClean="0"/>
              <a:t>Image 8</a:t>
            </a:r>
            <a:endParaRPr lang="fr-FR" sz="600"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641" y="187107"/>
            <a:ext cx="2976403" cy="1571050"/>
          </a:xfrm>
          <a:prstGeom prst="rect">
            <a:avLst/>
          </a:prstGeom>
        </p:spPr>
      </p:pic>
      <p:sp>
        <p:nvSpPr>
          <p:cNvPr id="7" name="CaixaDeTexto 6"/>
          <p:cNvSpPr txBox="1"/>
          <p:nvPr/>
        </p:nvSpPr>
        <p:spPr>
          <a:xfrm>
            <a:off x="11086070" y="1573490"/>
            <a:ext cx="535460" cy="184666"/>
          </a:xfrm>
          <a:prstGeom prst="rect">
            <a:avLst/>
          </a:prstGeom>
          <a:noFill/>
        </p:spPr>
        <p:txBody>
          <a:bodyPr wrap="square" rtlCol="0">
            <a:spAutoFit/>
          </a:bodyPr>
          <a:lstStyle/>
          <a:p>
            <a:r>
              <a:rPr lang="fr-FR" sz="600" dirty="0" smtClean="0"/>
              <a:t>Image 9</a:t>
            </a:r>
            <a:endParaRPr lang="fr-FR" sz="600" dirty="0"/>
          </a:p>
        </p:txBody>
      </p:sp>
    </p:spTree>
    <p:extLst>
      <p:ext uri="{BB962C8B-B14F-4D97-AF65-F5344CB8AC3E}">
        <p14:creationId xmlns:p14="http://schemas.microsoft.com/office/powerpoint/2010/main" val="3270626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44650"/>
            <a:ext cx="8382000" cy="3568700"/>
          </a:xfrm>
          <a:prstGeom prst="rect">
            <a:avLst/>
          </a:prstGeom>
        </p:spPr>
      </p:pic>
      <p:sp>
        <p:nvSpPr>
          <p:cNvPr id="3" name="CaixaDeTexto 2"/>
          <p:cNvSpPr txBox="1"/>
          <p:nvPr/>
        </p:nvSpPr>
        <p:spPr>
          <a:xfrm>
            <a:off x="10291116" y="5028684"/>
            <a:ext cx="535460" cy="184666"/>
          </a:xfrm>
          <a:prstGeom prst="rect">
            <a:avLst/>
          </a:prstGeom>
          <a:noFill/>
        </p:spPr>
        <p:txBody>
          <a:bodyPr wrap="square" rtlCol="0">
            <a:spAutoFit/>
          </a:bodyPr>
          <a:lstStyle/>
          <a:p>
            <a:r>
              <a:rPr lang="fr-FR" sz="600" dirty="0" smtClean="0"/>
              <a:t>Image 10</a:t>
            </a:r>
            <a:endParaRPr lang="fr-FR" sz="600" dirty="0"/>
          </a:p>
        </p:txBody>
      </p:sp>
    </p:spTree>
    <p:extLst>
      <p:ext uri="{BB962C8B-B14F-4D97-AF65-F5344CB8AC3E}">
        <p14:creationId xmlns:p14="http://schemas.microsoft.com/office/powerpoint/2010/main" val="3598785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731796"/>
            <a:ext cx="10515600" cy="4351338"/>
          </a:xfrm>
        </p:spPr>
        <p:txBody>
          <a:bodyPr>
            <a:normAutofit/>
          </a:bodyPr>
          <a:lstStyle/>
          <a:p>
            <a:pPr marL="0" indent="0" algn="just">
              <a:buNone/>
            </a:pPr>
            <a:r>
              <a:rPr lang="fr-FR" sz="2000" dirty="0" smtClean="0"/>
              <a:t>Cette </a:t>
            </a:r>
            <a:r>
              <a:rPr lang="fr-FR" sz="2000" dirty="0"/>
              <a:t>gérante a été soumise à 5 000 euros d'amende avec sursis et 1 000 euros de dommages et intérêts. Cet exemple est un cas de discrimination géographique dont la demandeuse d’emploi est défavorisée, non pour ce qu’elle fait mais pour ce qu’elle est ou supposée être, d’après son origine géographique. Cette notion que « la loi doit être la même pour tous » est introduite par l’article 6 de la Déclaration des Droits de l'Homme et du Citoyen et fait référence à l’égalité d’accès à un poste sans qu’il n’y ait de distinctions sociales.</a:t>
            </a:r>
          </a:p>
          <a:p>
            <a:pPr marL="0" indent="0">
              <a:buNone/>
            </a:pPr>
            <a:endParaRPr lang="fr-F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251" y="4481387"/>
            <a:ext cx="3472749" cy="2310714"/>
          </a:xfrm>
          <a:prstGeom prst="rect">
            <a:avLst/>
          </a:prstGeom>
        </p:spPr>
      </p:pic>
      <p:sp>
        <p:nvSpPr>
          <p:cNvPr id="5" name="CaixaDeTexto 4"/>
          <p:cNvSpPr txBox="1"/>
          <p:nvPr/>
        </p:nvSpPr>
        <p:spPr>
          <a:xfrm>
            <a:off x="4411861" y="6607435"/>
            <a:ext cx="535460" cy="184666"/>
          </a:xfrm>
          <a:prstGeom prst="rect">
            <a:avLst/>
          </a:prstGeom>
          <a:noFill/>
        </p:spPr>
        <p:txBody>
          <a:bodyPr wrap="square" rtlCol="0">
            <a:spAutoFit/>
          </a:bodyPr>
          <a:lstStyle/>
          <a:p>
            <a:r>
              <a:rPr lang="fr-FR" sz="600" dirty="0" smtClean="0"/>
              <a:t>Image 6</a:t>
            </a:r>
            <a:endParaRPr lang="fr-FR" sz="600" dirty="0"/>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834" y="28220"/>
            <a:ext cx="3962400" cy="2703576"/>
          </a:xfrm>
          <a:prstGeom prst="rect">
            <a:avLst/>
          </a:prstGeom>
        </p:spPr>
      </p:pic>
      <p:sp>
        <p:nvSpPr>
          <p:cNvPr id="7" name="CaixaDeTexto 6"/>
          <p:cNvSpPr txBox="1"/>
          <p:nvPr/>
        </p:nvSpPr>
        <p:spPr>
          <a:xfrm>
            <a:off x="11221996" y="2520816"/>
            <a:ext cx="535460" cy="184666"/>
          </a:xfrm>
          <a:prstGeom prst="rect">
            <a:avLst/>
          </a:prstGeom>
          <a:noFill/>
        </p:spPr>
        <p:txBody>
          <a:bodyPr wrap="square" rtlCol="0">
            <a:spAutoFit/>
          </a:bodyPr>
          <a:lstStyle/>
          <a:p>
            <a:r>
              <a:rPr lang="fr-FR" sz="600" dirty="0" smtClean="0"/>
              <a:t>Image 7</a:t>
            </a:r>
            <a:endParaRPr lang="fr-FR" sz="600" dirty="0"/>
          </a:p>
        </p:txBody>
      </p:sp>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03995"/>
            <a:ext cx="3944736" cy="2627801"/>
          </a:xfrm>
          <a:prstGeom prst="rect">
            <a:avLst/>
          </a:prstGeom>
        </p:spPr>
      </p:pic>
      <p:sp>
        <p:nvSpPr>
          <p:cNvPr id="10" name="CaixaDeTexto 9"/>
          <p:cNvSpPr txBox="1"/>
          <p:nvPr/>
        </p:nvSpPr>
        <p:spPr>
          <a:xfrm>
            <a:off x="4792363" y="2520816"/>
            <a:ext cx="535460" cy="184666"/>
          </a:xfrm>
          <a:prstGeom prst="rect">
            <a:avLst/>
          </a:prstGeom>
          <a:noFill/>
        </p:spPr>
        <p:txBody>
          <a:bodyPr wrap="square" rtlCol="0">
            <a:spAutoFit/>
          </a:bodyPr>
          <a:lstStyle/>
          <a:p>
            <a:r>
              <a:rPr lang="fr-FR" sz="600" dirty="0" smtClean="0"/>
              <a:t>Image 17</a:t>
            </a:r>
            <a:endParaRPr lang="fr-FR" sz="600" dirty="0"/>
          </a:p>
        </p:txBody>
      </p:sp>
      <p:pic>
        <p:nvPicPr>
          <p:cNvPr id="13" name="Image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3040" y="4456754"/>
            <a:ext cx="3257194" cy="2335347"/>
          </a:xfrm>
          <a:prstGeom prst="rect">
            <a:avLst/>
          </a:prstGeom>
        </p:spPr>
      </p:pic>
      <p:sp>
        <p:nvSpPr>
          <p:cNvPr id="14" name="CaixaDeTexto 13"/>
          <p:cNvSpPr txBox="1"/>
          <p:nvPr/>
        </p:nvSpPr>
        <p:spPr>
          <a:xfrm>
            <a:off x="11230234" y="6607435"/>
            <a:ext cx="535460" cy="184666"/>
          </a:xfrm>
          <a:prstGeom prst="rect">
            <a:avLst/>
          </a:prstGeom>
          <a:noFill/>
        </p:spPr>
        <p:txBody>
          <a:bodyPr wrap="square" rtlCol="0">
            <a:spAutoFit/>
          </a:bodyPr>
          <a:lstStyle/>
          <a:p>
            <a:r>
              <a:rPr lang="fr-FR" sz="600" dirty="0" smtClean="0"/>
              <a:t>Image 18</a:t>
            </a:r>
            <a:endParaRPr lang="fr-FR" sz="600" dirty="0"/>
          </a:p>
        </p:txBody>
      </p:sp>
    </p:spTree>
    <p:extLst>
      <p:ext uri="{BB962C8B-B14F-4D97-AF65-F5344CB8AC3E}">
        <p14:creationId xmlns:p14="http://schemas.microsoft.com/office/powerpoint/2010/main" val="3597077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004" y="4334519"/>
            <a:ext cx="2143125" cy="2143125"/>
          </a:xfrm>
          <a:prstGeom prst="rect">
            <a:avLst/>
          </a:prstGeom>
        </p:spPr>
      </p:pic>
      <p:sp>
        <p:nvSpPr>
          <p:cNvPr id="3" name="CaixaDeTexto 2"/>
          <p:cNvSpPr txBox="1"/>
          <p:nvPr/>
        </p:nvSpPr>
        <p:spPr>
          <a:xfrm>
            <a:off x="7838298" y="4423632"/>
            <a:ext cx="535460" cy="184666"/>
          </a:xfrm>
          <a:prstGeom prst="rect">
            <a:avLst/>
          </a:prstGeom>
          <a:noFill/>
        </p:spPr>
        <p:txBody>
          <a:bodyPr wrap="square" rtlCol="0">
            <a:spAutoFit/>
          </a:bodyPr>
          <a:lstStyle/>
          <a:p>
            <a:r>
              <a:rPr lang="fr-FR" sz="600" dirty="0" smtClean="0"/>
              <a:t>Image 12</a:t>
            </a:r>
            <a:endParaRPr lang="fr-FR" sz="600"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274" y="2455648"/>
            <a:ext cx="3810000" cy="2152650"/>
          </a:xfrm>
          <a:prstGeom prst="rect">
            <a:avLst/>
          </a:prstGeom>
        </p:spPr>
      </p:pic>
      <p:sp>
        <p:nvSpPr>
          <p:cNvPr id="5" name="CaixaDeTexto 4"/>
          <p:cNvSpPr txBox="1"/>
          <p:nvPr/>
        </p:nvSpPr>
        <p:spPr>
          <a:xfrm>
            <a:off x="9914877" y="5864826"/>
            <a:ext cx="535460" cy="184666"/>
          </a:xfrm>
          <a:prstGeom prst="rect">
            <a:avLst/>
          </a:prstGeom>
          <a:noFill/>
        </p:spPr>
        <p:txBody>
          <a:bodyPr wrap="square" rtlCol="0">
            <a:spAutoFit/>
          </a:bodyPr>
          <a:lstStyle/>
          <a:p>
            <a:r>
              <a:rPr lang="fr-FR" sz="600" dirty="0" smtClean="0"/>
              <a:t>Image 11</a:t>
            </a:r>
            <a:endParaRPr lang="fr-FR" sz="600" dirty="0"/>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03" y="645898"/>
            <a:ext cx="2952750" cy="1809750"/>
          </a:xfrm>
          <a:prstGeom prst="rect">
            <a:avLst/>
          </a:prstGeom>
        </p:spPr>
      </p:pic>
      <p:sp>
        <p:nvSpPr>
          <p:cNvPr id="9" name="CaixaDeTexto 8"/>
          <p:cNvSpPr txBox="1"/>
          <p:nvPr/>
        </p:nvSpPr>
        <p:spPr>
          <a:xfrm>
            <a:off x="3577021" y="2263838"/>
            <a:ext cx="535460" cy="184666"/>
          </a:xfrm>
          <a:prstGeom prst="rect">
            <a:avLst/>
          </a:prstGeom>
          <a:noFill/>
        </p:spPr>
        <p:txBody>
          <a:bodyPr wrap="square" rtlCol="0">
            <a:spAutoFit/>
          </a:bodyPr>
          <a:lstStyle/>
          <a:p>
            <a:r>
              <a:rPr lang="fr-FR" sz="600" dirty="0" smtClean="0"/>
              <a:t>Image 13</a:t>
            </a:r>
            <a:endParaRPr lang="fr-FR" sz="600" dirty="0"/>
          </a:p>
        </p:txBody>
      </p:sp>
    </p:spTree>
    <p:extLst>
      <p:ext uri="{BB962C8B-B14F-4D97-AF65-F5344CB8AC3E}">
        <p14:creationId xmlns:p14="http://schemas.microsoft.com/office/powerpoint/2010/main" val="2840140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u="sng" dirty="0"/>
              <a:t>Au nom de ses racines</a:t>
            </a:r>
            <a:endParaRPr lang="fr-FR" dirty="0"/>
          </a:p>
        </p:txBody>
      </p:sp>
      <p:sp>
        <p:nvSpPr>
          <p:cNvPr id="3" name="Espaço Reservado para Conteúdo 2"/>
          <p:cNvSpPr>
            <a:spLocks noGrp="1"/>
          </p:cNvSpPr>
          <p:nvPr>
            <p:ph idx="1"/>
          </p:nvPr>
        </p:nvSpPr>
        <p:spPr>
          <a:xfrm>
            <a:off x="838200" y="2122192"/>
            <a:ext cx="10515600" cy="4351338"/>
          </a:xfrm>
        </p:spPr>
        <p:txBody>
          <a:bodyPr>
            <a:normAutofit/>
          </a:bodyPr>
          <a:lstStyle/>
          <a:p>
            <a:pPr marL="0" indent="0" algn="just">
              <a:buNone/>
            </a:pPr>
            <a:r>
              <a:rPr lang="fr-FR" sz="2000" dirty="0"/>
              <a:t>En 2020,</a:t>
            </a:r>
            <a:r>
              <a:rPr lang="fr-FR" sz="2000" i="1" dirty="0"/>
              <a:t> Le Parisien</a:t>
            </a:r>
            <a:r>
              <a:rPr lang="fr-FR" sz="2000" dirty="0"/>
              <a:t> présente la situation de Haykal </a:t>
            </a:r>
            <a:r>
              <a:rPr lang="fr-FR" sz="2000" dirty="0" err="1"/>
              <a:t>Rezgui</a:t>
            </a:r>
            <a:r>
              <a:rPr lang="fr-FR" sz="2000" dirty="0"/>
              <a:t> </a:t>
            </a:r>
            <a:r>
              <a:rPr lang="fr-FR" sz="2000" dirty="0" err="1"/>
              <a:t>Raouaji</a:t>
            </a:r>
            <a:r>
              <a:rPr lang="fr-FR" sz="2000" dirty="0" smtClean="0"/>
              <a:t>.</a:t>
            </a:r>
            <a:r>
              <a:rPr lang="fr-FR" sz="2000" dirty="0"/>
              <a:t> Ce policier</a:t>
            </a:r>
            <a:r>
              <a:rPr lang="fr-FR" sz="2000" dirty="0" smtClean="0"/>
              <a:t>, </a:t>
            </a:r>
            <a:r>
              <a:rPr lang="fr-FR" sz="2000" dirty="0"/>
              <a:t>alors âgé de 37 ans, avait porté plainte en 2019, pour « racisme, discrimination et harcèlement moral » de la part de certains de ses collègues à Strasbourg. Utilisant des captures de messages et des témoignages, son rapport est classé sans suite en mars 2020, néanmoins l’homme a déposé un nouveau dossier, toujours en procédure, avec son avocat en septembre 2020.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219" y="3497018"/>
            <a:ext cx="2645000" cy="3225000"/>
          </a:xfrm>
          <a:prstGeom prst="rect">
            <a:avLst/>
          </a:prstGeom>
        </p:spPr>
      </p:pic>
      <p:sp>
        <p:nvSpPr>
          <p:cNvPr id="5" name="CaixaDeTexto 4"/>
          <p:cNvSpPr txBox="1"/>
          <p:nvPr/>
        </p:nvSpPr>
        <p:spPr>
          <a:xfrm>
            <a:off x="7072507" y="6542559"/>
            <a:ext cx="535460" cy="184666"/>
          </a:xfrm>
          <a:prstGeom prst="rect">
            <a:avLst/>
          </a:prstGeom>
          <a:noFill/>
        </p:spPr>
        <p:txBody>
          <a:bodyPr wrap="square" rtlCol="0">
            <a:spAutoFit/>
          </a:bodyPr>
          <a:lstStyle/>
          <a:p>
            <a:r>
              <a:rPr lang="fr-FR" sz="600" dirty="0" smtClean="0"/>
              <a:t>Image 14</a:t>
            </a:r>
            <a:endParaRPr lang="fr-FR" sz="600" dirty="0"/>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357" y="32952"/>
            <a:ext cx="3909213" cy="2074277"/>
          </a:xfrm>
          <a:prstGeom prst="rect">
            <a:avLst/>
          </a:prstGeom>
        </p:spPr>
      </p:pic>
      <p:sp>
        <p:nvSpPr>
          <p:cNvPr id="8" name="CaixaDeTexto 7"/>
          <p:cNvSpPr txBox="1"/>
          <p:nvPr/>
        </p:nvSpPr>
        <p:spPr>
          <a:xfrm>
            <a:off x="10353586" y="1937526"/>
            <a:ext cx="535460" cy="184666"/>
          </a:xfrm>
          <a:prstGeom prst="rect">
            <a:avLst/>
          </a:prstGeom>
          <a:noFill/>
        </p:spPr>
        <p:txBody>
          <a:bodyPr wrap="square" rtlCol="0">
            <a:spAutoFit/>
          </a:bodyPr>
          <a:lstStyle/>
          <a:p>
            <a:r>
              <a:rPr lang="fr-FR" sz="600" dirty="0" smtClean="0"/>
              <a:t>Image 27</a:t>
            </a:r>
            <a:endParaRPr lang="fr-FR" sz="600" dirty="0"/>
          </a:p>
        </p:txBody>
      </p:sp>
    </p:spTree>
    <p:extLst>
      <p:ext uri="{BB962C8B-B14F-4D97-AF65-F5344CB8AC3E}">
        <p14:creationId xmlns:p14="http://schemas.microsoft.com/office/powerpoint/2010/main" val="26388183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 - &amp;quot;Discriminations géographiques et ethniques&amp;quot;&quot;/&gt;&lt;property id=&quot;20307&quot; value=&quot;256&quot;/&gt;&lt;/object&gt;&lt;object type=&quot;3&quot; unique_id=&quot;22720&quot;&gt;&lt;property id=&quot;20148&quot; value=&quot;5&quot;/&gt;&lt;property id=&quot;20300&quot; value=&quot;Diapositive 2 - &amp;quot;Introduction&amp;quot;&quot;/&gt;&lt;property id=&quot;20307&quot; value=&quot;257&quot;/&gt;&lt;/object&gt;&lt;object type=&quot;3&quot; unique_id=&quot;22733&quot;&gt;&lt;property id=&quot;20148&quot; value=&quot;5&quot;/&gt;&lt;property id=&quot;20300&quot; value=&quot;Diapositive 3 - &amp;quot;Sommaire &amp;quot;&quot;/&gt;&lt;property id=&quot;20307&quot; value=&quot;258&quot;/&gt;&lt;/object&gt;&lt;object type=&quot;3&quot; unique_id=&quot;22749&quot;&gt;&lt;property id=&quot;20148&quot; value=&quot;5&quot;/&gt;&lt;property id=&quot;20300&quot; value=&quot;Diapositive 5 - &amp;quot;La peau qui dérange&amp;quot;&quot;/&gt;&lt;property id=&quot;20307&quot; value=&quot;259&quot;/&gt;&lt;/object&gt;&lt;object type=&quot;3&quot; unique_id=&quot;22774&quot;&gt;&lt;property id=&quot;20148&quot; value=&quot;5&quot;/&gt;&lt;property id=&quot;20300&quot; value=&quot;Diapositive 9 - &amp;quot;Au nom de ses racines&amp;quot;&quot;/&gt;&lt;property id=&quot;20307&quot; value=&quot;260&quot;/&gt;&lt;/object&gt;&lt;object type=&quot;3&quot; unique_id=&quot;22816&quot;&gt;&lt;property id=&quot;20148&quot; value=&quot;5&quot;/&gt;&lt;property id=&quot;20300&quot; value=&quot;Diapositive 15 - &amp;quot;Liens&amp;quot;&quot;/&gt;&lt;property id=&quot;20307&quot; value=&quot;262&quot;/&gt;&lt;/object&gt;&lt;object type=&quot;3&quot; unique_id=&quot;22907&quot;&gt;&lt;property id=&quot;20148&quot; value=&quot;5&quot;/&gt;&lt;property id=&quot;20300&quot; value=&quot;Diapositive 4&quot;/&gt;&lt;property id=&quot;20307&quot; value=&quot;264&quot;/&gt;&lt;/object&gt;&lt;object type=&quot;3&quot; unique_id=&quot;23058&quot;&gt;&lt;property id=&quot;20148&quot; value=&quot;5&quot;/&gt;&lt;property id=&quot;20300&quot; value=&quot;Diapositive 7&quot;/&gt;&lt;property id=&quot;20307&quot; value=&quot;265&quot;/&gt;&lt;/object&gt;&lt;object type=&quot;3&quot; unique_id=&quot;23180&quot;&gt;&lt;property id=&quot;20148&quot; value=&quot;5&quot;/&gt;&lt;property id=&quot;20300&quot; value=&quot;Diapositive 6&quot;/&gt;&lt;property id=&quot;20307&quot; value=&quot;267&quot;/&gt;&lt;/object&gt;&lt;object type=&quot;3&quot; unique_id=&quot;23253&quot;&gt;&lt;property id=&quot;20148&quot; value=&quot;5&quot;/&gt;&lt;property id=&quot;20300&quot; value=&quot;Diapositive 8&quot;/&gt;&lt;property id=&quot;20307&quot; value=&quot;270&quot;/&gt;&lt;/object&gt;&lt;object type=&quot;3&quot; unique_id=&quot;23254&quot;&gt;&lt;property id=&quot;20148&quot; value=&quot;5&quot;/&gt;&lt;property id=&quot;20300&quot; value=&quot;Diapositive 10&quot;/&gt;&lt;property id=&quot;20307&quot; value=&quot;268&quot;/&gt;&lt;/object&gt;&lt;object type=&quot;3&quot; unique_id=&quot;23255&quot;&gt;&lt;property id=&quot;20148&quot; value=&quot;5&quot;/&gt;&lt;property id=&quot;20300&quot; value=&quot;Diapositive 16&quot;/&gt;&lt;property id=&quot;20307&quot; value=&quot;271&quot;/&gt;&lt;/object&gt;&lt;object type=&quot;3&quot; unique_id=&quot;23616&quot;&gt;&lt;property id=&quot;20148&quot; value=&quot;5&quot;/&gt;&lt;property id=&quot;20300&quot; value=&quot;Diapositive 11 - &amp;quot;Conclusion&amp;quot;&quot;/&gt;&lt;property id=&quot;20307&quot; value=&quot;274&quot;/&gt;&lt;/object&gt;&lt;object type=&quot;3&quot; unique_id=&quot;23617&quot;&gt;&lt;property id=&quot;20148&quot; value=&quot;5&quot;/&gt;&lt;property id=&quot;20300&quot; value=&quot;Diapositive 12&quot;/&gt;&lt;property id=&quot;20307&quot; value=&quot;275&quot;/&gt;&lt;/object&gt;&lt;object type=&quot;3&quot; unique_id=&quot;23690&quot;&gt;&lt;property id=&quot;20148&quot; value=&quot;5&quot;/&gt;&lt;property id=&quot;20300&quot; value=&quot;Diapositive 13&quot;/&gt;&lt;property id=&quot;20307&quot; value=&quot;276&quot;/&gt;&lt;/object&gt;&lt;object type=&quot;3&quot; unique_id=&quot;23691&quot;&gt;&lt;property id=&quot;20148&quot; value=&quot;5&quot;/&gt;&lt;property id=&quot;20300&quot; value=&quot;Diapositive 14&quot;/&gt;&lt;property id=&quot;20307&quot; value=&quot;277&quot;/&gt;&lt;/object&gt;&lt;object type=&quot;3&quot; unique_id=&quot;23746&quot;&gt;&lt;property id=&quot;20148&quot; value=&quot;5&quot;/&gt;&lt;property id=&quot;20300&quot; value=&quot;Diapositive 17&quot;/&gt;&lt;property id=&quot;20307&quot; value=&quot;278&quot;/&gt;&lt;/object&gt;&lt;object type=&quot;3&quot; unique_id=&quot;24184&quot;&gt;&lt;property id=&quot;20148&quot; value=&quot;5&quot;/&gt;&lt;property id=&quot;20300&quot; value=&quot;Diapositive 18&quot;/&gt;&lt;property id=&quot;20307&quot; value=&quot;279&quot;/&gt;&lt;/object&gt;&lt;/object&gt;&lt;/object&gt;&lt;/database&gt;"/>
  <p:tag name="SECTOMILLISECCONVERTED" val="1"/>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1156</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18</vt:i4>
      </vt:variant>
    </vt:vector>
  </HeadingPairs>
  <TitlesOfParts>
    <vt:vector size="22" baseType="lpstr">
      <vt:lpstr>Arial</vt:lpstr>
      <vt:lpstr>Calibri</vt:lpstr>
      <vt:lpstr>Calibri Light</vt:lpstr>
      <vt:lpstr>Tema do Office</vt:lpstr>
      <vt:lpstr>Discriminations géographiques et ethniques</vt:lpstr>
      <vt:lpstr>Introduction</vt:lpstr>
      <vt:lpstr>Sommaire </vt:lpstr>
      <vt:lpstr>Apresentação do PowerPoint</vt:lpstr>
      <vt:lpstr>La peau qui dérange</vt:lpstr>
      <vt:lpstr>Apresentação do PowerPoint</vt:lpstr>
      <vt:lpstr>Apresentação do PowerPoint</vt:lpstr>
      <vt:lpstr>Apresentação do PowerPoint</vt:lpstr>
      <vt:lpstr>Au nom de ses racines</vt:lpstr>
      <vt:lpstr>Apresentação do PowerPoint</vt:lpstr>
      <vt:lpstr>Conclusion</vt:lpstr>
      <vt:lpstr>Apresentação do PowerPoint</vt:lpstr>
      <vt:lpstr>Apresentação do PowerPoint</vt:lpstr>
      <vt:lpstr>Apresentação do PowerPoint</vt:lpstr>
      <vt:lpstr>Liens</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Claudia Houdelier</dc:creator>
  <cp:lastModifiedBy>Claudia Houdelier</cp:lastModifiedBy>
  <cp:revision>55</cp:revision>
  <dcterms:created xsi:type="dcterms:W3CDTF">2021-12-04T12:34:26Z</dcterms:created>
  <dcterms:modified xsi:type="dcterms:W3CDTF">2022-02-19T07:36:35Z</dcterms:modified>
</cp:coreProperties>
</file>