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6" r:id="rId9"/>
    <p:sldId id="270" r:id="rId10"/>
    <p:sldId id="271" r:id="rId11"/>
    <p:sldId id="260" r:id="rId12"/>
    <p:sldId id="257" r:id="rId13"/>
    <p:sldId id="258" r:id="rId14"/>
    <p:sldId id="261" r:id="rId15"/>
    <p:sldId id="263" r:id="rId16"/>
    <p:sldId id="264" r:id="rId17"/>
    <p:sldId id="274" r:id="rId18"/>
    <p:sldId id="273" r:id="rId19"/>
    <p:sldId id="275" r:id="rId20"/>
    <p:sldId id="277" r:id="rId21"/>
    <p:sldId id="278" r:id="rId22"/>
  </p:sldIdLst>
  <p:sldSz cx="12192000" cy="6858000"/>
  <p:notesSz cx="6858000" cy="9144000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3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10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55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0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5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38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32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61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66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62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30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B790-DB41-4FD6-B260-7657FA8D78F1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36E0-029B-4E20-8F64-73E3D710C7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0nzN_KbtVU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-pJscrFqx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Rh5zrKihU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72996" y="1122363"/>
            <a:ext cx="9144000" cy="2387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Dante e Beatriz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72996" y="3602038"/>
            <a:ext cx="9144000" cy="16557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05" y="123567"/>
            <a:ext cx="4327568" cy="65943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0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Dante e Beatriz: </a:t>
            </a:r>
            <a:r>
              <a:rPr lang="pt-BR" sz="4000" b="1" dirty="0">
                <a:solidFill>
                  <a:srgbClr val="FF0000"/>
                </a:solidFill>
              </a:rPr>
              <a:t>A História das Histórias de Amor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dirty="0"/>
              <a:t>Ele só a viu duas </a:t>
            </a:r>
            <a:r>
              <a:rPr lang="pt-BR" sz="2000" dirty="0" smtClean="0"/>
              <a:t>vezes. </a:t>
            </a:r>
            <a:r>
              <a:rPr lang="pt-BR" sz="2000" dirty="0"/>
              <a:t>Mesmo tendo </a:t>
            </a:r>
            <a:r>
              <a:rPr lang="pt-BR" sz="2000" dirty="0" smtClean="0"/>
              <a:t>se casado com outra mulher, </a:t>
            </a:r>
            <a:r>
              <a:rPr lang="pt-BR" sz="2000" dirty="0"/>
              <a:t>a obra dele prova que nunca a esqueceu. Descrevê-la guiando-o pelo céu foi o modo que ele achou de eternizar esse amor.</a:t>
            </a:r>
            <a:endParaRPr lang="fr-FR" sz="2000" dirty="0"/>
          </a:p>
          <a:p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96" y="3222153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Vita Nova: O amor de Dante Alighieri e Beatriz Portinari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76879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A </a:t>
            </a:r>
            <a:r>
              <a:rPr lang="pt-BR" sz="2000" b="1" i="1" dirty="0"/>
              <a:t>Vita Nova</a:t>
            </a:r>
            <a:r>
              <a:rPr lang="pt-BR" sz="2000" dirty="0"/>
              <a:t> é o relato em prosa e verso do amor de Dante por Beatriz Portinari, escrito na primeira pessoa. A narrativa começa a partir do instante em que ele a viu pela primeira vez quando tinha nove anos e ela quase a mesma idade. Ambos somente voltaram a ver-se nove anos depois. No texto em prosa e nos poemas Dante descreve seus sentimentos em diversas ocasiões. Após a morte de Beatriz em 1290 o relato prossegue narrando o sofrimento pela perda irremediável e as dúvidas e angústias do poeta até que ele resolve nada mais dizer enquanto não puder falar dela “como jamais foi dito sobre mulher alguma”. </a:t>
            </a:r>
            <a:r>
              <a:rPr lang="pt-BR" sz="2000" dirty="0" smtClean="0"/>
              <a:t>Não </a:t>
            </a:r>
            <a:r>
              <a:rPr lang="pt-BR" sz="2000" dirty="0"/>
              <a:t>se sabe ao certo a época da redação dos trechos em prosa, </a:t>
            </a:r>
            <a:r>
              <a:rPr lang="pt-BR" sz="2000" dirty="0" smtClean="0"/>
              <a:t>mas </a:t>
            </a:r>
            <a:r>
              <a:rPr lang="pt-BR" sz="2000" dirty="0"/>
              <a:t>os estudiosos acreditam que </a:t>
            </a:r>
            <a:r>
              <a:rPr lang="pt-BR" sz="2000" dirty="0" smtClean="0"/>
              <a:t>eles tenham </a:t>
            </a:r>
            <a:r>
              <a:rPr lang="pt-BR" sz="2000" dirty="0"/>
              <a:t>sido escritos ao longo de alguns anos, entre 1295 e 1300, isto é, pouco antes que Dante se dedicasse à composição de sua obra principal, a </a:t>
            </a:r>
            <a:r>
              <a:rPr lang="pt-BR" sz="2000" i="1" dirty="0"/>
              <a:t>Divina Comédia</a:t>
            </a:r>
            <a:r>
              <a:rPr lang="pt-BR" sz="2000" dirty="0"/>
              <a:t>. Nesta, a figura de Beatriz reaparece e o recebe no Paraíso.  </a:t>
            </a:r>
            <a:endParaRPr lang="fr-F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29" y="1286647"/>
            <a:ext cx="2924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estadodaarte.estadao.com.br/wp-content/uploads/2021/08/DANTE-VERSO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5630">
            <a:off x="81827" y="854201"/>
            <a:ext cx="4814933" cy="23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s://estadodaarte.estadao.com.br/wp-content/uploads/2021/08/DANTE-VERSO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4259415"/>
            <a:ext cx="3376973" cy="218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estadodaarte.estadao.com.br/wp-content/uploads/2021/08/DANTE-VERSO-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543">
            <a:off x="7998696" y="1756860"/>
            <a:ext cx="4108246" cy="22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s://estadodaarte.estadao.com.br/wp-content/uploads/2021/08/DANTE-VERSO-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648">
            <a:off x="3796725" y="2660361"/>
            <a:ext cx="4755902" cy="24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estadodaarte.estadao.com.br/wp-content/uploads/2021/08/DANTE-VERSO-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99" y="28764"/>
            <a:ext cx="3619080" cy="200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estadodaarte.estadao.com.br/wp-content/uploads/2021/08/DANTE-VERSO-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54" y="4642082"/>
            <a:ext cx="3764540" cy="196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56" y="4919206"/>
            <a:ext cx="1993670" cy="16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estadodaarte.estadao.com.br/wp-content/uploads/2021/08/DANTE-VERSO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5" y="1673507"/>
            <a:ext cx="6466840" cy="342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s://estadodaarte.estadao.com.br/wp-content/uploads/2021/08/Beatriz-e-Virgilio-no-Inferno-de-Dante-em-ilustracao-de-Gustave-Dore-sca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79" y="125835"/>
            <a:ext cx="3992809" cy="6646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Livro A Divina Comédia, de Dante </a:t>
            </a:r>
            <a:r>
              <a:rPr lang="pt-BR" sz="3600" b="1" dirty="0" smtClean="0">
                <a:solidFill>
                  <a:srgbClr val="FF0000"/>
                </a:solidFill>
              </a:rPr>
              <a:t>Alighieri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1336" y="1482831"/>
            <a:ext cx="568616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/>
              <a:t>O poema épico escrito pelo autor Dante Alighieri </a:t>
            </a:r>
            <a:r>
              <a:rPr lang="pt-BR" sz="2000" dirty="0" smtClean="0"/>
              <a:t>é </a:t>
            </a:r>
            <a:r>
              <a:rPr lang="pt-BR" sz="2000" dirty="0"/>
              <a:t>um clássico da literatura mundial escrito durante o Renascimento.</a:t>
            </a:r>
            <a:endParaRPr lang="fr-FR" sz="2000" dirty="0"/>
          </a:p>
          <a:p>
            <a:pPr marL="0" indent="0" algn="ctr">
              <a:buNone/>
            </a:pPr>
            <a:r>
              <a:rPr lang="pt-BR" sz="2000" dirty="0"/>
              <a:t>A extensa obra, toda composta em versos, é dividida em três partes: Inferno, Purgatório e Paraíso. Cada uma delas possui exatamente 33 cantos.</a:t>
            </a:r>
            <a:endParaRPr lang="fr-FR" sz="2000" dirty="0"/>
          </a:p>
          <a:p>
            <a:pPr marL="0" indent="0" algn="ctr">
              <a:buNone/>
            </a:pPr>
            <a:r>
              <a:rPr lang="pt-BR" sz="2000" b="1" i="1" dirty="0"/>
              <a:t>A Divina Comédia</a:t>
            </a:r>
            <a:r>
              <a:rPr lang="pt-BR" sz="2000" dirty="0"/>
              <a:t> foi escrita em </a:t>
            </a:r>
            <a:r>
              <a:rPr lang="pt-BR" sz="2000" dirty="0" smtClean="0"/>
              <a:t>italiano (florentino), </a:t>
            </a:r>
            <a:r>
              <a:rPr lang="pt-BR" sz="2000" dirty="0"/>
              <a:t>no início do século XIV, e pretendeu fazer uma síntese enciclopédica do conhecimento científico e filosófico da Idade Média</a:t>
            </a:r>
            <a:r>
              <a:rPr lang="pt-BR" sz="2000" dirty="0" smtClean="0"/>
              <a:t>.</a:t>
            </a:r>
          </a:p>
          <a:p>
            <a:pPr marL="0" indent="0" algn="ctr">
              <a:buNone/>
            </a:pPr>
            <a:r>
              <a:rPr lang="pt-BR" sz="2000" i="1" dirty="0"/>
              <a:t>A Divina Comédia</a:t>
            </a:r>
            <a:r>
              <a:rPr lang="pt-BR" sz="2000" dirty="0"/>
              <a:t> foi a obra-prima de Dante e o trabalho que mais lhe ocupou tempo e dedicação, no entanto o escritor italiano também redigiu alguns outros livros.</a:t>
            </a:r>
            <a:endParaRPr lang="fr-FR" sz="2000" dirty="0"/>
          </a:p>
          <a:p>
            <a:pPr marL="0" indent="0" algn="ctr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2" y="1084782"/>
            <a:ext cx="169545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0" y="1690688"/>
            <a:ext cx="17907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16" y="3780357"/>
            <a:ext cx="16859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7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1065" y="1183074"/>
            <a:ext cx="4862648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000" dirty="0"/>
              <a:t>O protagonista do livro </a:t>
            </a:r>
            <a:r>
              <a:rPr lang="pt-BR" sz="2000" i="1" dirty="0"/>
              <a:t>A </a:t>
            </a:r>
            <a:r>
              <a:rPr lang="pt-BR" sz="2000" b="1" i="1" dirty="0"/>
              <a:t>Divina Comédia</a:t>
            </a:r>
            <a:r>
              <a:rPr lang="pt-BR" sz="2000" dirty="0"/>
              <a:t> é o próprio poeta Dante Alighieri que percorre uma viagem entre três instâncias completamente distintas: o Inferno, o Purgatório e o Paraíso.</a:t>
            </a:r>
            <a:endParaRPr lang="fr-FR" sz="2000" dirty="0"/>
          </a:p>
          <a:p>
            <a:pPr marL="0" indent="0" algn="ctr">
              <a:buNone/>
            </a:pPr>
            <a:r>
              <a:rPr lang="pt-BR" sz="2000" dirty="0"/>
              <a:t>Ao longo do caminho, Dante vai cruzando com amigos e conhecidos, figuras públicas ou do universo pessoal do autor, e debatem sobre os mais variados temas.</a:t>
            </a:r>
            <a:endParaRPr lang="fr-FR" sz="2000" dirty="0"/>
          </a:p>
          <a:p>
            <a:pPr marL="0" indent="0" algn="ctr">
              <a:buNone/>
            </a:pPr>
            <a:r>
              <a:rPr lang="pt-BR" sz="2000" dirty="0"/>
              <a:t>Quando está no céu, por sua vez, quem realiza o trabalho de acompanhamento é Beatriz, uma musa inspiradora que foi a paixão platônica de Dante durante a adolescência. Beatriz é símbolo do amor </a:t>
            </a:r>
            <a:r>
              <a:rPr lang="pt-BR" sz="2000" dirty="0" smtClean="0"/>
              <a:t>divino e representa </a:t>
            </a:r>
            <a:r>
              <a:rPr lang="pt-BR" sz="2000" dirty="0"/>
              <a:t>a fé</a:t>
            </a:r>
            <a:r>
              <a:rPr lang="pt-BR" sz="2000" dirty="0" smtClean="0"/>
              <a:t>.</a:t>
            </a: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92" y="113617"/>
            <a:ext cx="5716795" cy="6629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2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Filme Inferno da Divina Comédia</a:t>
            </a: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13423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000" dirty="0"/>
              <a:t>E</a:t>
            </a:r>
            <a:r>
              <a:rPr lang="pt-BR" sz="2000" dirty="0" smtClean="0"/>
              <a:t>xiste </a:t>
            </a:r>
            <a:r>
              <a:rPr lang="pt-BR" sz="2000" dirty="0"/>
              <a:t>um </a:t>
            </a:r>
            <a:r>
              <a:rPr lang="pt-BR" sz="2000" dirty="0" smtClean="0"/>
              <a:t>filme de 2010</a:t>
            </a:r>
            <a:r>
              <a:rPr lang="pt-BR" sz="2000" dirty="0"/>
              <a:t> </a:t>
            </a:r>
            <a:r>
              <a:rPr lang="pt-BR" sz="2000" dirty="0" smtClean="0"/>
              <a:t>(não </a:t>
            </a:r>
            <a:r>
              <a:rPr lang="pt-BR" sz="2000" dirty="0"/>
              <a:t>recomendado para menores de 16 </a:t>
            </a:r>
            <a:r>
              <a:rPr lang="pt-BR" sz="2000" dirty="0" smtClean="0"/>
              <a:t>anos) que se chama Inferno</a:t>
            </a:r>
            <a:r>
              <a:rPr lang="fr-FR" sz="2000" dirty="0" smtClean="0"/>
              <a:t>, que </a:t>
            </a:r>
            <a:r>
              <a:rPr lang="pt-BR" sz="2000" dirty="0" smtClean="0"/>
              <a:t>se baseia no poema da</a:t>
            </a:r>
            <a:r>
              <a:rPr lang="pt-BR" sz="2000" dirty="0"/>
              <a:t> Divina </a:t>
            </a:r>
            <a:r>
              <a:rPr lang="pt-BR" sz="2000" dirty="0" smtClean="0"/>
              <a:t>Comédia e na </a:t>
            </a:r>
            <a:r>
              <a:rPr lang="pt-BR" sz="2000" dirty="0"/>
              <a:t>jornada </a:t>
            </a:r>
            <a:r>
              <a:rPr lang="pt-BR" sz="2000" dirty="0" smtClean="0"/>
              <a:t>de Dante pelos </a:t>
            </a:r>
            <a:r>
              <a:rPr lang="pt-BR" sz="2000" dirty="0"/>
              <a:t>nove círculos do </a:t>
            </a:r>
            <a:r>
              <a:rPr lang="pt-BR" sz="2000" dirty="0" smtClean="0"/>
              <a:t>Inferno que ficaram famosos por meio da célebre obra-prima. </a:t>
            </a:r>
            <a:r>
              <a:rPr lang="pt-BR" sz="2000" dirty="0"/>
              <a:t>Lá, ele navega pela luxúria, limbo, gula, ganância, raiva, heresia, violência, fraude e a traição para buscar seu amor, Beatriz</a:t>
            </a:r>
            <a:r>
              <a:rPr lang="pt-BR" sz="2000" dirty="0" smtClean="0"/>
              <a:t>.</a:t>
            </a:r>
          </a:p>
          <a:p>
            <a:pPr marL="0" indent="0" algn="ctr">
              <a:buNone/>
            </a:pPr>
            <a:r>
              <a:rPr lang="pt-BR" sz="2000" dirty="0" smtClean="0"/>
              <a:t>O </a:t>
            </a:r>
            <a:r>
              <a:rPr lang="pt-BR" sz="2000" dirty="0"/>
              <a:t>filme é uma animação épica que </a:t>
            </a:r>
            <a:r>
              <a:rPr lang="pt-BR" sz="2000" dirty="0" smtClean="0"/>
              <a:t>se passa em </a:t>
            </a:r>
            <a:r>
              <a:rPr lang="pt-BR" sz="2000" dirty="0"/>
              <a:t>uma viagem tortuosa pelo Inferno, à medida em que Dante enfrenta as forças do mal, matando demônios e monstros criados por uma imaginação extraordinária, tudo para salvar sua amada </a:t>
            </a:r>
            <a:r>
              <a:rPr lang="pt-BR" sz="2000" dirty="0" smtClean="0"/>
              <a:t>Beatriz </a:t>
            </a:r>
            <a:r>
              <a:rPr lang="pt-BR" sz="2000" dirty="0"/>
              <a:t>das garras do mestre do Inferno: Lúcifer.</a:t>
            </a:r>
            <a:endParaRPr lang="fr-F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22" y="1618220"/>
            <a:ext cx="2952750" cy="4000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58681" y="5899964"/>
            <a:ext cx="3599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hlinkClick r:id="rId3"/>
              </a:rPr>
              <a:t>https://www.youtube.com/watch?v=v0nzN_KbtVU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999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Ó</a:t>
            </a:r>
            <a:r>
              <a:rPr lang="fr-FR" b="1" dirty="0" err="1" smtClean="0">
                <a:solidFill>
                  <a:srgbClr val="FF0000"/>
                </a:solidFill>
              </a:rPr>
              <a:t>pera</a:t>
            </a:r>
            <a:r>
              <a:rPr lang="fr-FR" b="1" dirty="0" smtClean="0">
                <a:solidFill>
                  <a:srgbClr val="FF0000"/>
                </a:solidFill>
              </a:rPr>
              <a:t> Musical </a:t>
            </a:r>
            <a:r>
              <a:rPr lang="pt-BR" b="1" dirty="0" smtClean="0">
                <a:solidFill>
                  <a:srgbClr val="FF0000"/>
                </a:solidFill>
              </a:rPr>
              <a:t>da Divina Comédia</a:t>
            </a: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dirty="0" smtClean="0"/>
              <a:t>Inúmeras peças baseadas na "Divina Comédia", obra-prima de Dante foram encenadas no mundo inteiro por diferentes Companhias de Ópera. </a:t>
            </a:r>
            <a:endParaRPr lang="fr-FR" sz="2000" dirty="0" smtClean="0"/>
          </a:p>
          <a:p>
            <a:pPr marL="0" indent="0" algn="ctr">
              <a:buNone/>
            </a:pPr>
            <a:r>
              <a:rPr lang="pt-BR" sz="2000" dirty="0" smtClean="0"/>
              <a:t>Por exemplo, em 2021 – 2022 no Brasil, as instituições italianas de São Paulo apresentam uma encenação da ópera "Gianni </a:t>
            </a:r>
            <a:r>
              <a:rPr lang="pt-BR" sz="2000" dirty="0" err="1" smtClean="0"/>
              <a:t>Schicchi</a:t>
            </a:r>
            <a:r>
              <a:rPr lang="pt-BR" sz="2000" dirty="0" smtClean="0"/>
              <a:t>", de </a:t>
            </a:r>
            <a:r>
              <a:rPr lang="pt-BR" sz="2000" dirty="0" err="1" smtClean="0"/>
              <a:t>Giacomo</a:t>
            </a:r>
            <a:r>
              <a:rPr lang="pt-BR" sz="2000" dirty="0" smtClean="0"/>
              <a:t> Puccini, que percorre 18 cidades do estado como parte dos eventos pelos 700 anos da morte do poeta Dante Alighieri (1265-1321).</a:t>
            </a:r>
            <a:endParaRPr 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7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Ó</a:t>
            </a:r>
            <a:r>
              <a:rPr lang="fr-FR" sz="3600" b="1" dirty="0" err="1" smtClean="0">
                <a:solidFill>
                  <a:srgbClr val="FF0000"/>
                </a:solidFill>
              </a:rPr>
              <a:t>pera</a:t>
            </a:r>
            <a:r>
              <a:rPr lang="fr-FR" sz="3600" b="1" dirty="0" smtClean="0">
                <a:solidFill>
                  <a:srgbClr val="FF0000"/>
                </a:solidFill>
              </a:rPr>
              <a:t> Musical </a:t>
            </a:r>
            <a:r>
              <a:rPr lang="pt-BR" sz="3600" b="1" dirty="0" smtClean="0">
                <a:solidFill>
                  <a:srgbClr val="FF0000"/>
                </a:solidFill>
              </a:rPr>
              <a:t>da Divina Comédia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79" y="1377650"/>
            <a:ext cx="652234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107458" y="5949391"/>
            <a:ext cx="2174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hlinkClick r:id="rId3"/>
              </a:rPr>
              <a:t>https://youtu.be/S-pJscrFqxM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142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</a:rPr>
              <a:t>Teatro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da Divina Comédia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dirty="0" smtClean="0"/>
              <a:t>Inúmeras peças de teatro baseadas na "Divina Comédia", obra-prima de Dante foram encenadas no mundo inteiro por diferentes Companhias de Teatro. </a:t>
            </a:r>
          </a:p>
          <a:p>
            <a:pPr marL="0" indent="0" algn="ctr">
              <a:buNone/>
            </a:pPr>
            <a:r>
              <a:rPr lang="pt-BR" sz="2000" dirty="0" smtClean="0"/>
              <a:t>Por exemplo, em fevereiro de 2022 </a:t>
            </a:r>
            <a:r>
              <a:rPr lang="fr-FR" sz="2000" dirty="0" err="1" smtClean="0"/>
              <a:t>em</a:t>
            </a:r>
            <a:r>
              <a:rPr lang="fr-FR" sz="2000" dirty="0" smtClean="0"/>
              <a:t> Lisboa, Portugal, no </a:t>
            </a:r>
            <a:r>
              <a:rPr lang="fr-FR" sz="2000" dirty="0" err="1" smtClean="0"/>
              <a:t>Teatro</a:t>
            </a:r>
            <a:r>
              <a:rPr lang="fr-FR" sz="2000" dirty="0" smtClean="0"/>
              <a:t> </a:t>
            </a:r>
            <a:r>
              <a:rPr lang="fr-FR" sz="2000" dirty="0" err="1" smtClean="0"/>
              <a:t>Nacional</a:t>
            </a:r>
            <a:r>
              <a:rPr lang="fr-FR" sz="2000" dirty="0" smtClean="0"/>
              <a:t> Dona Maria II , </a:t>
            </a:r>
            <a:r>
              <a:rPr lang="fr-FR" sz="2000" dirty="0" err="1" smtClean="0"/>
              <a:t>houve</a:t>
            </a:r>
            <a:r>
              <a:rPr lang="fr-FR" sz="2000" dirty="0" smtClean="0"/>
              <a:t> </a:t>
            </a:r>
            <a:r>
              <a:rPr lang="fr-FR" sz="2000" dirty="0" err="1" smtClean="0"/>
              <a:t>uma</a:t>
            </a:r>
            <a:r>
              <a:rPr lang="fr-FR" sz="2000" dirty="0" smtClean="0"/>
              <a:t> </a:t>
            </a:r>
            <a:r>
              <a:rPr lang="fr-FR" sz="2000" dirty="0" err="1" smtClean="0"/>
              <a:t>encenação</a:t>
            </a:r>
            <a:r>
              <a:rPr lang="fr-FR" sz="2000" dirty="0" smtClean="0"/>
              <a:t> </a:t>
            </a:r>
            <a:r>
              <a:rPr lang="fr-FR" sz="2000" dirty="0" err="1" smtClean="0"/>
              <a:t>teatral</a:t>
            </a:r>
            <a:r>
              <a:rPr lang="fr-FR" sz="2000" dirty="0" smtClean="0"/>
              <a:t> que c</a:t>
            </a:r>
            <a:r>
              <a:rPr lang="pt-BR" sz="2000" dirty="0" err="1" smtClean="0"/>
              <a:t>omeçou</a:t>
            </a:r>
            <a:r>
              <a:rPr lang="pt-BR" sz="2000" dirty="0" smtClean="0"/>
              <a:t> </a:t>
            </a:r>
            <a:r>
              <a:rPr lang="pt-BR" sz="2000" dirty="0"/>
              <a:t>com a escadaria em espiral do </a:t>
            </a:r>
            <a:r>
              <a:rPr lang="pt-BR" sz="2000" i="1" dirty="0"/>
              <a:t>Inferno</a:t>
            </a:r>
            <a:r>
              <a:rPr lang="pt-BR" sz="2000" dirty="0"/>
              <a:t>, passou pelas afuniladas pontes do </a:t>
            </a:r>
            <a:r>
              <a:rPr lang="pt-BR" sz="2000" i="1" dirty="0"/>
              <a:t>Purgatório</a:t>
            </a:r>
            <a:r>
              <a:rPr lang="pt-BR" sz="2000" dirty="0"/>
              <a:t> e </a:t>
            </a:r>
            <a:r>
              <a:rPr lang="pt-BR" sz="2000" dirty="0" smtClean="0"/>
              <a:t>chegou à </a:t>
            </a:r>
            <a:r>
              <a:rPr lang="pt-BR" sz="2000" dirty="0"/>
              <a:t>suspensão flutuante do </a:t>
            </a:r>
            <a:r>
              <a:rPr lang="pt-BR" sz="2000" i="1" dirty="0"/>
              <a:t>Paraíso</a:t>
            </a:r>
            <a:r>
              <a:rPr lang="pt-BR" sz="2000" dirty="0"/>
              <a:t>. </a:t>
            </a:r>
            <a:r>
              <a:rPr lang="pt-BR" sz="2000" dirty="0" smtClean="0"/>
              <a:t>Este espetáculo contribuiu </a:t>
            </a:r>
            <a:r>
              <a:rPr lang="pt-BR" sz="2000" dirty="0"/>
              <a:t>para a investigação que se faz e continuará a fazer em torno do </a:t>
            </a:r>
            <a:r>
              <a:rPr lang="pt-BR" sz="2000" i="1" dirty="0"/>
              <a:t>Paraíso</a:t>
            </a:r>
            <a:r>
              <a:rPr lang="pt-BR" sz="2000" dirty="0"/>
              <a:t> que Dante Alighieri imaginou.</a:t>
            </a:r>
            <a:endParaRPr lang="fr-FR" sz="20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58962" y="5239265"/>
            <a:ext cx="3402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hlinkClick r:id="rId2"/>
              </a:rPr>
              <a:t>https://www.youtube.com/watch?v=oRh5zrKihUY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11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FF0000"/>
                </a:solidFill>
              </a:rPr>
              <a:t>Sobre o autor Dante Alighieri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Escritor fundamental da literatura medieval, Dante Alighieri nasceu em Florença, na Itália, no ano de </a:t>
            </a:r>
            <a:r>
              <a:rPr lang="pt-BR" sz="2000" dirty="0" smtClean="0"/>
              <a:t>1265.</a:t>
            </a:r>
            <a:endParaRPr lang="fr-FR" sz="2000" dirty="0"/>
          </a:p>
          <a:p>
            <a:pPr marL="0" indent="0" algn="ctr">
              <a:buNone/>
            </a:pPr>
            <a:r>
              <a:rPr lang="pt-BR" sz="2000" dirty="0"/>
              <a:t>Dante ficou órfão muito jovem. A mãe faleceu quando o menino era ainda criança e o pai quando o jovem tinha apenas dezoito anos.</a:t>
            </a:r>
            <a:endParaRPr lang="fr-FR" sz="2000" dirty="0"/>
          </a:p>
          <a:p>
            <a:pPr marL="0" indent="0" algn="ctr">
              <a:buNone/>
            </a:pPr>
            <a:r>
              <a:rPr lang="pt-BR" sz="2000" dirty="0"/>
              <a:t>Apesar de ter sido casado e tido filhos (pelo menos três), Dante nutria um amor platônico por Beatrice de </a:t>
            </a:r>
            <a:r>
              <a:rPr lang="pt-BR" sz="2000" dirty="0" err="1"/>
              <a:t>Folco</a:t>
            </a:r>
            <a:r>
              <a:rPr lang="pt-BR" sz="2000" dirty="0"/>
              <a:t> </a:t>
            </a:r>
            <a:r>
              <a:rPr lang="pt-BR" sz="2000" dirty="0" smtClean="0"/>
              <a:t>Portinari.</a:t>
            </a:r>
          </a:p>
          <a:p>
            <a:pPr marL="0" indent="0" algn="ctr">
              <a:buNone/>
            </a:pPr>
            <a:r>
              <a:rPr lang="pt-BR" sz="2000" dirty="0"/>
              <a:t>O autor morreu aos 56 anos, no dia 14 de setembro de 1321, em Ravenna, na Itália.</a:t>
            </a:r>
            <a:endParaRPr lang="fr-FR" sz="2000" dirty="0"/>
          </a:p>
          <a:p>
            <a:pPr marL="0" indent="0" algn="ctr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630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Dante e </a:t>
            </a:r>
            <a:r>
              <a:rPr lang="fr-FR" sz="3600" b="1" dirty="0" err="1" smtClean="0">
                <a:solidFill>
                  <a:srgbClr val="FF0000"/>
                </a:solidFill>
              </a:rPr>
              <a:t>seu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amor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por</a:t>
            </a:r>
            <a:r>
              <a:rPr lang="fr-FR" sz="3600" b="1" dirty="0" smtClean="0">
                <a:solidFill>
                  <a:srgbClr val="FF0000"/>
                </a:solidFill>
              </a:rPr>
              <a:t> Beatriz</a:t>
            </a:r>
            <a:endParaRPr lang="fr-F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Dante, que não desfrutou do convívio mais íntimo com Beatriz, descreve </a:t>
            </a:r>
            <a:r>
              <a:rPr lang="pt-BR" sz="2000" dirty="0" smtClean="0"/>
              <a:t>uma </a:t>
            </a:r>
            <a:r>
              <a:rPr lang="pt-BR" sz="2000" dirty="0"/>
              <a:t>mulher que, embora com uma existência concreta, encarna o símbolo de mulher e de amor ideais da época. Essa é a razão pela qual hoje não temos condições de conhecer quem realmente foi </a:t>
            </a:r>
            <a:r>
              <a:rPr lang="pt-BR" sz="2000" dirty="0" smtClean="0"/>
              <a:t>Beatriz. Os </a:t>
            </a:r>
            <a:r>
              <a:rPr lang="pt-BR" sz="2000" dirty="0"/>
              <a:t>registros que temos de sua vida são os escritos de Dante, onde aparece a imagem de uma Beatriz idealizada pelo poeta.</a:t>
            </a:r>
            <a:endParaRPr lang="fr-F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14" y="3285060"/>
            <a:ext cx="4762372" cy="321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75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6438" y="6018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FIM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40" y="465507"/>
            <a:ext cx="4077596" cy="522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1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Sobre Beatriz (Beatrice de </a:t>
            </a:r>
            <a:r>
              <a:rPr lang="pt-BR" b="1" dirty="0" err="1" smtClean="0">
                <a:solidFill>
                  <a:srgbClr val="FF0000"/>
                </a:solidFill>
              </a:rPr>
              <a:t>Folco</a:t>
            </a:r>
            <a:r>
              <a:rPr lang="pt-BR" b="1" dirty="0" smtClean="0">
                <a:solidFill>
                  <a:srgbClr val="FF0000"/>
                </a:solidFill>
              </a:rPr>
              <a:t> Portinari)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dirty="0"/>
              <a:t>Beatriz era filha de Fulcro Portinari, um comerciante rico e muito ativo na política de Florença. Por três vezes foi “</a:t>
            </a:r>
            <a:r>
              <a:rPr lang="pt-BR" sz="2000" dirty="0" err="1"/>
              <a:t>priore</a:t>
            </a:r>
            <a:r>
              <a:rPr lang="pt-BR" sz="2000" dirty="0"/>
              <a:t>” de Florença, um dos mais altos cargos políticos. A família Alighieri morava no mesmo bairro dos Portinari, Porta San Piero. Também eram ricos, mas não </a:t>
            </a:r>
            <a:r>
              <a:rPr lang="pt-BR" sz="2000" dirty="0" smtClean="0"/>
              <a:t>tanto </a:t>
            </a:r>
            <a:r>
              <a:rPr lang="pt-BR" sz="2000" dirty="0"/>
              <a:t>conhecidos e importantes como a família de Beatriz.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3472378"/>
            <a:ext cx="1857375" cy="2466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92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Dante e </a:t>
            </a:r>
            <a:r>
              <a:rPr lang="fr-FR" sz="3600" b="1" dirty="0">
                <a:solidFill>
                  <a:srgbClr val="FF0000"/>
                </a:solidFill>
              </a:rPr>
              <a:t>B</a:t>
            </a:r>
            <a:r>
              <a:rPr lang="fr-FR" sz="3600" b="1" dirty="0" smtClean="0">
                <a:solidFill>
                  <a:srgbClr val="FF0000"/>
                </a:solidFill>
              </a:rPr>
              <a:t>eatriz: </a:t>
            </a:r>
            <a:r>
              <a:rPr lang="pt-BR" sz="3600" b="1" dirty="0" smtClean="0">
                <a:solidFill>
                  <a:srgbClr val="FF0000"/>
                </a:solidFill>
              </a:rPr>
              <a:t>o </a:t>
            </a:r>
            <a:r>
              <a:rPr lang="pt-BR" sz="3600" b="1" dirty="0">
                <a:solidFill>
                  <a:srgbClr val="FF0000"/>
                </a:solidFill>
              </a:rPr>
              <a:t>amor na Idade Média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dirty="0"/>
              <a:t>O amor na Idade Média era visto em um modo muito diferente do que hoje interpretamos este sentimento. Existia uma grande discussão sobre o tema. Por vezes não era visto como algo positivo, pois tirava a razão e o raciocínio </a:t>
            </a:r>
            <a:r>
              <a:rPr lang="pt-BR" sz="2200" dirty="0" smtClean="0"/>
              <a:t>lógico. Naquela </a:t>
            </a:r>
            <a:r>
              <a:rPr lang="pt-BR" sz="2200" dirty="0"/>
              <a:t>época a perda do controle causada pelo amor era algo negativo a ser evitado pelos membros de famílias importantes.</a:t>
            </a:r>
            <a:endParaRPr lang="fr-FR" sz="2200" dirty="0"/>
          </a:p>
          <a:p>
            <a:pPr marL="0" indent="0" algn="ctr">
              <a:buNone/>
            </a:pPr>
            <a:r>
              <a:rPr lang="pt-BR" sz="2200" dirty="0"/>
              <a:t>Além do mais, o amor e o casamento eram duas coisas bem distintas. Ninguém pretendia ou sonhava se casar com o amado ou a amada. Esta é uma visão romântica bem mais </a:t>
            </a:r>
            <a:r>
              <a:rPr lang="pt-BR" sz="2200" dirty="0" smtClean="0"/>
              <a:t>tardia</a:t>
            </a:r>
            <a:r>
              <a:rPr lang="pt-BR" sz="2200" dirty="0"/>
              <a:t>, do século 19 em diante. Todos antes disto sabiam que o casamento seria decidido pela família, como um contrato, e que o amor, com sorte, seria construído no tempo.</a:t>
            </a:r>
            <a:endParaRPr lang="fr-FR" sz="2200" dirty="0"/>
          </a:p>
          <a:p>
            <a:pPr marL="0" indent="0" algn="ctr">
              <a:buNone/>
            </a:pPr>
            <a:r>
              <a:rPr lang="pt-BR" sz="2200" dirty="0"/>
              <a:t>V</a:t>
            </a:r>
            <a:r>
              <a:rPr lang="pt-BR" sz="2200" dirty="0" smtClean="0"/>
              <a:t>ou </a:t>
            </a:r>
            <a:r>
              <a:rPr lang="pt-BR" sz="2200" dirty="0"/>
              <a:t>contar para vocês sobre o grande amor de Dante: Beatriz.</a:t>
            </a:r>
            <a:endParaRPr lang="fr-FR" sz="22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0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Dante e Beatriz: </a:t>
            </a:r>
            <a:r>
              <a:rPr lang="pt-BR" b="1" dirty="0" smtClean="0">
                <a:solidFill>
                  <a:srgbClr val="FF0000"/>
                </a:solidFill>
              </a:rPr>
              <a:t>o primeiro encontro</a:t>
            </a: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dirty="0"/>
              <a:t>Dante descreve na “Vita </a:t>
            </a:r>
            <a:r>
              <a:rPr lang="pt-BR" sz="2000" dirty="0" err="1"/>
              <a:t>Nuova</a:t>
            </a:r>
            <a:r>
              <a:rPr lang="pt-BR" sz="2000" dirty="0"/>
              <a:t>” o primeiro encontro dele com Beatriz. Foi durante a festa de “</a:t>
            </a:r>
            <a:r>
              <a:rPr lang="pt-BR" sz="2000" dirty="0" err="1"/>
              <a:t>Calendimaggio</a:t>
            </a:r>
            <a:r>
              <a:rPr lang="pt-BR" sz="2000" dirty="0"/>
              <a:t>”, uma festa popular feita no dia 1 de maio para comemorar a chegada da primavera e verão. Para esta ocasião, os bairros de Florença </a:t>
            </a:r>
            <a:r>
              <a:rPr lang="pt-BR" sz="2000" dirty="0" smtClean="0"/>
              <a:t>organizavam </a:t>
            </a:r>
            <a:r>
              <a:rPr lang="pt-BR" sz="2000" dirty="0"/>
              <a:t>festas com música e comida.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80" y="2782522"/>
            <a:ext cx="5516295" cy="389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8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377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/>
              <a:t>Dante e Beatriz tinham na época somente 9 e 8 anos, respectivamente. Dante a descreve em um vestido vermelho sangue. Em eventos públicos, homens e mulheres frequentavam ambientes separados. Somente as crianças podiam brincar juntas.</a:t>
            </a:r>
            <a:endParaRPr lang="fr-FR" sz="2000" dirty="0"/>
          </a:p>
          <a:p>
            <a:pPr marL="0" indent="0" algn="ctr">
              <a:buNone/>
            </a:pPr>
            <a:r>
              <a:rPr lang="pt-BR" sz="2000" dirty="0"/>
              <a:t>Bastou esta visão para fazer Dante se apaixonar por Beatriz e nunca mais esquecê-la! Provavelmente eles não se viram mais por muitos anos. Naquela época, quando as meninas entravam na puberdade eram mantidas o mais possível dentro de casa até o casamento.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39" y="405974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Dante e Beatriz: </a:t>
            </a:r>
            <a:r>
              <a:rPr lang="pt-BR" b="1" dirty="0">
                <a:solidFill>
                  <a:srgbClr val="FF0000"/>
                </a:solidFill>
              </a:rPr>
              <a:t>o</a:t>
            </a:r>
            <a:r>
              <a:rPr lang="pt-BR" b="1" dirty="0" smtClean="0">
                <a:solidFill>
                  <a:srgbClr val="FF0000"/>
                </a:solidFill>
              </a:rPr>
              <a:t> segundo encontro</a:t>
            </a: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555914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000" dirty="0"/>
              <a:t>O segundo encontro entre Dante e Beatriz aconteceu em uma situação muito diferente: Beatriz já tinha 17 anos e era casada com o cavaleiro Simone de Bardi. Dante, aos 18 anos, ainda estava longe de se </a:t>
            </a:r>
            <a:r>
              <a:rPr lang="pt-BR" sz="2000" dirty="0" smtClean="0"/>
              <a:t>casar.</a:t>
            </a:r>
          </a:p>
          <a:p>
            <a:pPr marL="0" indent="0" algn="ctr">
              <a:buNone/>
            </a:pPr>
            <a:r>
              <a:rPr lang="pt-BR" sz="2000" dirty="0"/>
              <a:t>Os homens se casavam por volta dos 30 anos, com meninas de cerca 15 anos. Assim foi para Dante. Aos 31 anos se casou com </a:t>
            </a:r>
            <a:r>
              <a:rPr lang="pt-BR" sz="2000" dirty="0" err="1"/>
              <a:t>Gemma</a:t>
            </a:r>
            <a:r>
              <a:rPr lang="pt-BR" sz="2000" dirty="0"/>
              <a:t> </a:t>
            </a:r>
            <a:r>
              <a:rPr lang="pt-BR" sz="2000" dirty="0" err="1"/>
              <a:t>Donati</a:t>
            </a:r>
            <a:r>
              <a:rPr lang="pt-BR" sz="2000" dirty="0"/>
              <a:t>, com quem teve 4 filhos. Sabe-se muito pouco sobre ela. Não há alguma menção de </a:t>
            </a:r>
            <a:r>
              <a:rPr lang="pt-BR" sz="2000" dirty="0" err="1"/>
              <a:t>Gemma</a:t>
            </a:r>
            <a:r>
              <a:rPr lang="pt-BR" sz="2000" dirty="0"/>
              <a:t> nos textos de Dante.</a:t>
            </a:r>
            <a:endParaRPr lang="fr-FR" sz="2000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76" y="1462881"/>
            <a:ext cx="7143750" cy="507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437"/>
            <a:ext cx="9753600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6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Beatriz na </a:t>
            </a:r>
            <a:r>
              <a:rPr lang="fr-FR" sz="3600" b="1" dirty="0" err="1" smtClean="0">
                <a:solidFill>
                  <a:srgbClr val="FF0000"/>
                </a:solidFill>
              </a:rPr>
              <a:t>Literatura</a:t>
            </a:r>
            <a:r>
              <a:rPr lang="fr-FR" sz="3600" b="1" dirty="0" smtClean="0">
                <a:solidFill>
                  <a:srgbClr val="FF0000"/>
                </a:solidFill>
              </a:rPr>
              <a:t> de Dante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1978" y="1690688"/>
            <a:ext cx="502508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/>
              <a:t>Beatriz, ao contrário, aparece em diversas obras, inclusive na Divina Comédia. É ela a conduzir Dante pela sua visita ao Paraíso. Quando ele escreveu a sua obra-prima, Beatriz já havia falecido, muito </a:t>
            </a:r>
            <a:r>
              <a:rPr lang="pt-BR" sz="2000" dirty="0" smtClean="0"/>
              <a:t>jovem em 1290, </a:t>
            </a:r>
            <a:r>
              <a:rPr lang="pt-BR" sz="2000" dirty="0"/>
              <a:t>aos 24 anos, provavelmente durante o parto do primeiro </a:t>
            </a:r>
            <a:r>
              <a:rPr lang="pt-BR" sz="2000" dirty="0" smtClean="0"/>
              <a:t>filho, para desespero do escritor italiano.</a:t>
            </a:r>
          </a:p>
          <a:p>
            <a:pPr marL="0" indent="0" algn="ctr">
              <a:buNone/>
            </a:pPr>
            <a:r>
              <a:rPr lang="pt-BR" sz="2000" dirty="0" smtClean="0"/>
              <a:t>A sepultura de Beatriz fica em Florença, na </a:t>
            </a:r>
            <a:r>
              <a:rPr lang="pt-BR" sz="2000" dirty="0" err="1" smtClean="0"/>
              <a:t>Chiesa</a:t>
            </a:r>
            <a:r>
              <a:rPr lang="pt-BR" sz="2000" dirty="0" smtClean="0"/>
              <a:t> </a:t>
            </a:r>
            <a:r>
              <a:rPr lang="pt-BR" sz="2000" dirty="0" err="1" smtClean="0"/>
              <a:t>di</a:t>
            </a:r>
            <a:r>
              <a:rPr lang="pt-BR" sz="2000" dirty="0" smtClean="0"/>
              <a:t> Santa </a:t>
            </a:r>
            <a:r>
              <a:rPr lang="pt-BR" sz="2000" dirty="0" err="1" smtClean="0"/>
              <a:t>Margherita</a:t>
            </a:r>
            <a:r>
              <a:rPr lang="pt-BR" sz="2000" dirty="0" smtClean="0"/>
              <a:t> (também conhecida por </a:t>
            </a:r>
            <a:r>
              <a:rPr lang="pt-BR" sz="2000" dirty="0" err="1" smtClean="0"/>
              <a:t>Chiesa</a:t>
            </a:r>
            <a:r>
              <a:rPr lang="pt-BR" sz="2000" dirty="0" smtClean="0"/>
              <a:t> </a:t>
            </a:r>
            <a:r>
              <a:rPr lang="pt-BR" sz="2000" dirty="0" err="1" smtClean="0"/>
              <a:t>di</a:t>
            </a:r>
            <a:r>
              <a:rPr lang="pt-BR" sz="2000" dirty="0" smtClean="0"/>
              <a:t> Dante). É costume deixar mensagens de amor para ela em uma cesta sobre seu túmulo.</a:t>
            </a:r>
            <a:endParaRPr lang="fr-FR" sz="2000" dirty="0" smtClean="0"/>
          </a:p>
          <a:p>
            <a:pPr marL="0" indent="0" algn="ctr">
              <a:buNone/>
            </a:pPr>
            <a:endParaRPr lang="fr-FR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26" y="365125"/>
            <a:ext cx="5368195" cy="632254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4107&quot;&gt;&lt;/object&gt;&lt;object type=&quot;2&quot; unique_id=&quot;14108&quot;&gt;&lt;object type=&quot;3&quot; unique_id=&quot;14109&quot;&gt;&lt;property id=&quot;20148&quot; value=&quot;5&quot;/&gt;&lt;property id=&quot;20300&quot; value=&quot;Diapositive 1 - &amp;quot;Dante e Beatriz&amp;quot;&quot;/&gt;&lt;property id=&quot;20307&quot; value=&quot;256&quot;/&gt;&lt;/object&gt;&lt;object type=&quot;3&quot; unique_id=&quot;14131&quot;&gt;&lt;property id=&quot;20148&quot; value=&quot;5&quot;/&gt;&lt;property id=&quot;20300&quot; value=&quot;Diapositive 12&quot;/&gt;&lt;property id=&quot;20307&quot; value=&quot;257&quot;/&gt;&lt;/object&gt;&lt;object type=&quot;3&quot; unique_id=&quot;14152&quot;&gt;&lt;property id=&quot;20148&quot; value=&quot;5&quot;/&gt;&lt;property id=&quot;20300&quot; value=&quot;Diapositive 13&quot;/&gt;&lt;property id=&quot;20307&quot; value=&quot;258&quot;/&gt;&lt;/object&gt;&lt;object type=&quot;3&quot; unique_id=&quot;14173&quot;&gt;&lt;property id=&quot;20148&quot; value=&quot;5&quot;/&gt;&lt;property id=&quot;20300&quot; value=&quot;Diapositive 2 - &amp;quot;Sobre o autor Dante Alighieri &amp;quot;&quot;/&gt;&lt;property id=&quot;20307&quot; value=&quot;259&quot;/&gt;&lt;/object&gt;&lt;object type=&quot;3&quot; unique_id=&quot;14195&quot;&gt;&lt;property id=&quot;20148&quot; value=&quot;5&quot;/&gt;&lt;property id=&quot;20300&quot; value=&quot;Diapositive 11 - &amp;quot;Vita Nova: O amor de Dante Alighieri e Beatriz Portinari &amp;quot;&quot;/&gt;&lt;property id=&quot;20307&quot; value=&quot;260&quot;/&gt;&lt;/object&gt;&lt;object type=&quot;3&quot; unique_id=&quot;14225&quot;&gt;&lt;property id=&quot;20148&quot; value=&quot;5&quot;/&gt;&lt;property id=&quot;20300&quot; value=&quot;Diapositive 14 - &amp;quot;Livro A Divina Comédia, de Dante Alighieri &amp;quot;&quot;/&gt;&lt;property id=&quot;20307&quot; value=&quot;261&quot;/&gt;&lt;/object&gt;&lt;object type=&quot;3&quot; unique_id=&quot;14361&quot;&gt;&lt;property id=&quot;20148&quot; value=&quot;5&quot;/&gt;&lt;property id=&quot;20300&quot; value=&quot;Diapositive 15&quot;/&gt;&lt;property id=&quot;20307&quot; value=&quot;263&quot;/&gt;&lt;/object&gt;&lt;object type=&quot;3&quot; unique_id=&quot;14432&quot;&gt;&lt;property id=&quot;20148&quot; value=&quot;5&quot;/&gt;&lt;property id=&quot;20300&quot; value=&quot;Diapositive 16 - &amp;quot;Filme Inferno da Divina Comédia&amp;quot;&quot;/&gt;&lt;property id=&quot;20307&quot; value=&quot;264&quot;/&gt;&lt;/object&gt;&lt;object type=&quot;3&quot; unique_id=&quot;14598&quot;&gt;&lt;property id=&quot;20148&quot; value=&quot;5&quot;/&gt;&lt;property id=&quot;20300&quot; value=&quot;Diapositive 3 - &amp;quot;Sobre Beatriz (Beatrice de Folco Portinari)&amp;quot;&quot;/&gt;&lt;property id=&quot;20307&quot; value=&quot;265&quot;/&gt;&lt;/object&gt;&lt;object type=&quot;3&quot; unique_id=&quot;14683&quot;&gt;&lt;property id=&quot;20148&quot; value=&quot;5&quot;/&gt;&lt;property id=&quot;20300&quot; value=&quot;Diapositive 4 - &amp;quot;Dante e Beatriz: o amor na Idade Média &amp;quot;&quot;/&gt;&lt;property id=&quot;20307&quot; value=&quot;266&quot;/&gt;&lt;/object&gt;&lt;object type=&quot;3&quot; unique_id=&quot;14723&quot;&gt;&lt;property id=&quot;20148&quot; value=&quot;5&quot;/&gt;&lt;property id=&quot;20300&quot; value=&quot;Diapositive 5 - &amp;quot;Dante e Beatriz: o primeiro encontro&amp;quot;&quot;/&gt;&lt;property id=&quot;20307&quot; value=&quot;267&quot;/&gt;&lt;/object&gt;&lt;object type=&quot;3&quot; unique_id=&quot;14794&quot;&gt;&lt;property id=&quot;20148&quot; value=&quot;5&quot;/&gt;&lt;property id=&quot;20300&quot; value=&quot;Diapositive 6&quot;/&gt;&lt;property id=&quot;20307&quot; value=&quot;268&quot;/&gt;&lt;/object&gt;&lt;object type=&quot;3&quot; unique_id=&quot;14930&quot;&gt;&lt;property id=&quot;20148&quot; value=&quot;5&quot;/&gt;&lt;property id=&quot;20300&quot; value=&quot;Diapositive 7 - &amp;quot;Dante e Beatriz: o segundo encontro&amp;quot;&quot;/&gt;&lt;property id=&quot;20307&quot; value=&quot;269&quot;/&gt;&lt;/object&gt;&lt;object type=&quot;3&quot; unique_id=&quot;15075&quot;&gt;&lt;property id=&quot;20148&quot; value=&quot;5&quot;/&gt;&lt;property id=&quot;20300&quot; value=&quot;Diapositive 9 - &amp;quot;Beatriz na Literatura de Dante&amp;quot;&quot;/&gt;&lt;property id=&quot;20307&quot; value=&quot;270&quot;/&gt;&lt;/object&gt;&lt;object type=&quot;3&quot; unique_id=&quot;15212&quot;&gt;&lt;property id=&quot;20148&quot; value=&quot;5&quot;/&gt;&lt;property id=&quot;20300&quot; value=&quot;Diapositive 10 - &amp;quot;Dante e Beatriz: A História das Histórias de Amor  &amp;quot;&quot;/&gt;&lt;property id=&quot;20307&quot; value=&quot;271&quot;/&gt;&lt;/object&gt;&lt;object type=&quot;3&quot; unique_id=&quot;15901&quot;&gt;&lt;property id=&quot;20148&quot; value=&quot;5&quot;/&gt;&lt;property id=&quot;20300&quot; value=&quot;Diapositive 17 - &amp;quot;Ópera Musical da Divina Comédia&amp;quot;&quot;/&gt;&lt;property id=&quot;20307&quot; value=&quot;274&quot;/&gt;&lt;/object&gt;&lt;object type=&quot;3&quot; unique_id=&quot;15902&quot;&gt;&lt;property id=&quot;20148&quot; value=&quot;5&quot;/&gt;&lt;property id=&quot;20300&quot; value=&quot;Diapositive 18 - &amp;quot;Ópera Musical da Divina Comédia&amp;quot;&quot;/&gt;&lt;property id=&quot;20307&quot; value=&quot;273&quot;/&gt;&lt;/object&gt;&lt;object type=&quot;3&quot; unique_id=&quot;15961&quot;&gt;&lt;property id=&quot;20148&quot; value=&quot;5&quot;/&gt;&lt;property id=&quot;20300&quot; value=&quot;Diapositive 19 - &amp;quot;Teatro da Divina Comédia&amp;quot;&quot;/&gt;&lt;property id=&quot;20307&quot; value=&quot;275&quot;/&gt;&lt;/object&gt;&lt;object type=&quot;3&quot; unique_id=&quot;16502&quot;&gt;&lt;property id=&quot;20148&quot; value=&quot;5&quot;/&gt;&lt;property id=&quot;20300&quot; value=&quot;Diapositive 8&quot;/&gt;&lt;property id=&quot;20307&quot; value=&quot;276&quot;/&gt;&lt;/object&gt;&lt;object type=&quot;3&quot; unique_id=&quot;16692&quot;&gt;&lt;property id=&quot;20148&quot; value=&quot;5&quot;/&gt;&lt;property id=&quot;20300&quot; value=&quot;Diapositive 20 - &amp;quot;Dante e seu amor por Beatriz&amp;quot;&quot;/&gt;&lt;property id=&quot;20307&quot; value=&quot;277&quot;/&gt;&lt;/object&gt;&lt;object type=&quot;3&quot; unique_id=&quot;16759&quot;&gt;&lt;property id=&quot;20148&quot; value=&quot;5&quot;/&gt;&lt;property id=&quot;20300&quot; value=&quot;Diapositive 21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1004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Dante e Beatriz</vt:lpstr>
      <vt:lpstr>Sobre o autor Dante Alighieri </vt:lpstr>
      <vt:lpstr>Sobre Beatriz (Beatrice de Folco Portinari)</vt:lpstr>
      <vt:lpstr>Dante e Beatriz: o amor na Idade Média </vt:lpstr>
      <vt:lpstr>Dante e Beatriz: o primeiro encontro</vt:lpstr>
      <vt:lpstr>Apresentação do PowerPoint</vt:lpstr>
      <vt:lpstr>Dante e Beatriz: o segundo encontro</vt:lpstr>
      <vt:lpstr>Apresentação do PowerPoint</vt:lpstr>
      <vt:lpstr>Beatriz na Literatura de Dante</vt:lpstr>
      <vt:lpstr>Dante e Beatriz: A História das Histórias de Amor  </vt:lpstr>
      <vt:lpstr>Vita Nova: O amor de Dante Alighieri e Beatriz Portinari </vt:lpstr>
      <vt:lpstr>Apresentação do PowerPoint</vt:lpstr>
      <vt:lpstr>Apresentação do PowerPoint</vt:lpstr>
      <vt:lpstr>Livro A Divina Comédia, de Dante Alighieri </vt:lpstr>
      <vt:lpstr>Apresentação do PowerPoint</vt:lpstr>
      <vt:lpstr>Filme Inferno da Divina Comédia</vt:lpstr>
      <vt:lpstr>Ópera Musical da Divina Comédia</vt:lpstr>
      <vt:lpstr>Ópera Musical da Divina Comédia</vt:lpstr>
      <vt:lpstr>Teatro da Divina Comédia</vt:lpstr>
      <vt:lpstr>Dante e seu amor por Beatriz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 e Beatriz</dc:title>
  <dc:creator>Claudia Houdelier</dc:creator>
  <cp:lastModifiedBy>Claudia Houdelier</cp:lastModifiedBy>
  <cp:revision>92</cp:revision>
  <dcterms:created xsi:type="dcterms:W3CDTF">2022-04-17T11:45:13Z</dcterms:created>
  <dcterms:modified xsi:type="dcterms:W3CDTF">2022-05-13T04:19:07Z</dcterms:modified>
</cp:coreProperties>
</file>